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1E_7CD6B27D.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2" r:id="rId3"/>
    <p:sldId id="288" r:id="rId4"/>
    <p:sldId id="298" r:id="rId5"/>
    <p:sldId id="299" r:id="rId6"/>
    <p:sldId id="275" r:id="rId7"/>
    <p:sldId id="300" r:id="rId8"/>
    <p:sldId id="303" r:id="rId9"/>
    <p:sldId id="294" r:id="rId10"/>
    <p:sldId id="286" r:id="rId11"/>
    <p:sldId id="257" r:id="rId12"/>
    <p:sldId id="258" r:id="rId13"/>
    <p:sldId id="272" r:id="rId14"/>
    <p:sldId id="280" r:id="rId15"/>
    <p:sldId id="259" r:id="rId16"/>
    <p:sldId id="297" r:id="rId17"/>
    <p:sldId id="261" r:id="rId18"/>
    <p:sldId id="262" r:id="rId19"/>
    <p:sldId id="263" r:id="rId20"/>
    <p:sldId id="283" r:id="rId21"/>
    <p:sldId id="264" r:id="rId22"/>
    <p:sldId id="265" r:id="rId23"/>
    <p:sldId id="266" r:id="rId24"/>
    <p:sldId id="267" r:id="rId25"/>
    <p:sldId id="268" r:id="rId26"/>
    <p:sldId id="273" r:id="rId27"/>
    <p:sldId id="274" r:id="rId28"/>
    <p:sldId id="296" r:id="rId29"/>
    <p:sldId id="277" r:id="rId30"/>
    <p:sldId id="281" r:id="rId31"/>
    <p:sldId id="278" r:id="rId32"/>
    <p:sldId id="282" r:id="rId33"/>
    <p:sldId id="279" r:id="rId34"/>
    <p:sldId id="269" r:id="rId35"/>
    <p:sldId id="270" r:id="rId36"/>
    <p:sldId id="271" r:id="rId37"/>
  </p:sldIdLst>
  <p:sldSz cx="18288000" cy="10287000"/>
  <p:notesSz cx="6858000" cy="9144000"/>
  <p:embeddedFontLst>
    <p:embeddedFont>
      <p:font typeface="TT Backwards Bold" panose="02020500000000000000" charset="-120"/>
      <p:regular r:id="rId38"/>
    </p:embeddedFont>
    <p:embeddedFont>
      <p:font typeface="Heebo Bold" panose="02020500000000000000" charset="-79"/>
      <p:regular r:id="rId39"/>
      <p:bold r:id="rId40"/>
    </p:embeddedFont>
    <p:embeddedFont>
      <p:font typeface="Helios Extended Bold" panose="02020500000000000000" charset="0"/>
      <p:regular r:id="rId41"/>
    </p:embeddedFont>
    <p:embeddedFont>
      <p:font typeface="Lato" panose="020F0502020204030203" pitchFamily="3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Bold" panose="020B0806030504020204" charset="0"/>
      <p:bold r:id="rId50"/>
    </p:embeddedFont>
    <p:embeddedFont>
      <p:font typeface="微軟正黑體" panose="020B0604030504040204" pitchFamily="34" charset="-120"/>
      <p:regular r:id="rId51"/>
      <p:bold r:id="rId52"/>
    </p:embeddedFont>
    <p:embeddedFont>
      <p:font typeface="微軟正黑體" panose="020B0604030504040204" pitchFamily="34" charset="-120"/>
      <p:regular r:id="rId51"/>
      <p:bold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72" userDrawn="1">
          <p15:clr>
            <a:srgbClr val="A4A3A4"/>
          </p15:clr>
        </p15:guide>
        <p15:guide id="2" pos="57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D689C2-4552-3FEC-6B37-3A0CE4826993}" name="來賓使用者" initials="來賓" userId="S::urn:spo:anon#272ad50addb46a951a9a44f54f9359e1329182c9c9dab61d77c1ad695133ca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B192B-5EB8-EE5E-CA44-D5113DE6EF1D}" v="8" dt="2024-12-11T02:59:51.874"/>
    <p1510:client id="{3953036B-334D-7C87-2EAF-E4FF040FBEB3}" v="51" dt="2024-12-12T05:44:23.519"/>
    <p1510:client id="{54DB4CCD-407A-8A44-1B08-90768F8386B3}" v="37" dt="2024-12-12T03:15:08.099"/>
    <p1510:client id="{68E6EC04-B25C-0206-7789-9D96F2557176}" v="14" dt="2024-12-11T02:40:26.724"/>
    <p1510:client id="{7BFE544E-9F58-B971-B765-21BE09DA840B}" v="3" dt="2024-12-11T03:50:30.869"/>
    <p1510:client id="{8C5A1DEA-833E-9D25-4B35-AF098F185E8E}" v="1240" dt="2024-12-11T17:16:36.352"/>
    <p1510:client id="{DBB358A8-2FDE-46D7-9181-9A4808DC9324}" v="5" dt="2024-12-11T03:50:42.513"/>
    <p1510:client id="{DFE5CE97-F73B-CF50-DD58-12C50D4E2E83}" v="274" dt="2024-12-12T05:37:13.128"/>
    <p1510:client id="{E5B99DA9-F6CB-4858-A41C-4453FB2B669B}" v="7" dt="2024-12-12T01:01:41.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778" y="43"/>
      </p:cViewPr>
      <p:guideLst>
        <p:guide orient="horz" pos="3172"/>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comments/modernComment_11E_7CD6B27D.xml><?xml version="1.0" encoding="utf-8"?>
<p188:cmLst xmlns:a="http://schemas.openxmlformats.org/drawingml/2006/main" xmlns:r="http://schemas.openxmlformats.org/officeDocument/2006/relationships" xmlns:p188="http://schemas.microsoft.com/office/powerpoint/2018/8/main">
  <p188:cm id="{1651DD59-0FA8-4431-8B2C-59155A8CB6A8}" authorId="{D9D689C2-4552-3FEC-6B37-3A0CE4826993}" created="2024-12-12T05:25:59.302">
    <ac:txMkLst xmlns:ac="http://schemas.microsoft.com/office/drawing/2013/main/command">
      <pc:docMk xmlns:pc="http://schemas.microsoft.com/office/powerpoint/2013/main/command"/>
      <pc:sldMk xmlns:pc="http://schemas.microsoft.com/office/powerpoint/2013/main/command" cId="2094445181" sldId="286"/>
      <ac:spMk id="63" creationId="{00000000-0000-0000-0000-000000000000}"/>
      <ac:txMk cp="19" len="33">
        <ac:context len="53" hash="4245667316"/>
      </ac:txMk>
    </ac:txMkLst>
    <p188:pos x="2027207" y="1951726"/>
    <p188:txBody>
      <a:bodyPr/>
      <a:lstStyle/>
      <a:p>
        <a:r>
          <a:rPr lang="zh-TW" altLang="en-US"/>
          <a:t>合作方可能寫在key partner裡就好？</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microsoft.com/office/2018/10/relationships/comments" Target="../comments/modernComment_11E_7CD6B27D.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5" Type="http://schemas.openxmlformats.org/officeDocument/2006/relationships/image" Target="../media/image76.sv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sv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86.jpeg"/></Relationships>
</file>

<file path=ppt/slides/_rels/slide34.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svg"/><Relationship Id="rId7" Type="http://schemas.openxmlformats.org/officeDocument/2006/relationships/image" Target="../media/image92.jpe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3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431804"/>
            <a:ext cx="21203378" cy="8528766"/>
            <a:chOff x="0" y="-47625"/>
            <a:chExt cx="1128752" cy="454025"/>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8995250"/>
            <a:ext cx="248490" cy="263050"/>
            <a:chOff x="0" y="-47625"/>
            <a:chExt cx="812800" cy="860425"/>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14140"/>
            <a:ext cx="248490" cy="263050"/>
            <a:chOff x="0" y="-47625"/>
            <a:chExt cx="812800" cy="860425"/>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600950" y="6751653"/>
            <a:ext cx="3086100" cy="985184"/>
            <a:chOff x="0" y="-47625"/>
            <a:chExt cx="812800" cy="259472"/>
          </a:xfrm>
        </p:grpSpPr>
        <p:sp>
          <p:nvSpPr>
            <p:cNvPr id="12" name="Freeform 12"/>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txBody>
            <a:bodyPr/>
            <a:lstStyle/>
            <a:p>
              <a:endParaRPr lang="zh-TW" altLang="en-US"/>
            </a:p>
          </p:txBody>
        </p:sp>
        <p:sp>
          <p:nvSpPr>
            <p:cNvPr id="13" name="TextBox 13"/>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50" spc="219" dirty="0">
                  <a:solidFill>
                    <a:srgbClr val="FFFFFF"/>
                  </a:solidFill>
                  <a:latin typeface="Lato"/>
                  <a:ea typeface="Lato"/>
                  <a:cs typeface="Lato"/>
                  <a:sym typeface="Lato"/>
                </a:rPr>
                <a:t>18 Dec, 2024</a:t>
              </a:r>
            </a:p>
          </p:txBody>
        </p:sp>
      </p:grpSp>
      <p:sp>
        <p:nvSpPr>
          <p:cNvPr id="14" name="Freeform 14"/>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5" name="TextBox 15"/>
          <p:cNvSpPr txBox="1"/>
          <p:nvPr/>
        </p:nvSpPr>
        <p:spPr>
          <a:xfrm>
            <a:off x="2958126" y="3659446"/>
            <a:ext cx="12371749" cy="2078582"/>
          </a:xfrm>
          <a:prstGeom prst="rect">
            <a:avLst/>
          </a:prstGeom>
        </p:spPr>
        <p:txBody>
          <a:bodyPr lIns="0" tIns="0" rIns="0" bIns="0" rtlCol="0" anchor="t">
            <a:spAutoFit/>
          </a:bodyPr>
          <a:lstStyle/>
          <a:p>
            <a:pPr algn="ctr">
              <a:lnSpc>
                <a:spcPts val="8400"/>
              </a:lnSpc>
            </a:pPr>
            <a:r>
              <a:rPr lang="zh-TW" altLang="en-US" sz="6000" b="1" spc="300" dirty="0">
                <a:solidFill>
                  <a:srgbClr val="000000"/>
                </a:solidFill>
                <a:latin typeface="Helios Extended Bold"/>
                <a:ea typeface="Helios Extended Bold"/>
                <a:cs typeface="Helios Extended Bold"/>
                <a:sym typeface="Helios Extended Bold"/>
              </a:rPr>
              <a:t>二手票券交易平台</a:t>
            </a:r>
            <a:br>
              <a:rPr lang="zh-TW" altLang="en-US" sz="6000" b="1" spc="300" dirty="0">
                <a:solidFill>
                  <a:srgbClr val="000000"/>
                </a:solidFill>
                <a:latin typeface="Helios Extended Bold"/>
                <a:ea typeface="Helios Extended Bold"/>
                <a:cs typeface="Helios Extended Bold"/>
                <a:sym typeface="Helios Extended Bold"/>
              </a:rPr>
            </a:br>
            <a:r>
              <a:rPr lang="zh-TW" altLang="en-US" sz="6000" b="1" spc="300" dirty="0">
                <a:solidFill>
                  <a:srgbClr val="000000"/>
                </a:solidFill>
                <a:latin typeface="Helios Extended Bold"/>
                <a:ea typeface="Helios Extended Bold"/>
                <a:cs typeface="Helios Extended Bold"/>
              </a:rPr>
              <a:t>懶人追星</a:t>
            </a:r>
            <a:endParaRPr lang="en-US" sz="6000" b="1" spc="300" dirty="0">
              <a:solidFill>
                <a:srgbClr val="000000"/>
              </a:solidFill>
              <a:latin typeface="Helios Extended Bold"/>
              <a:ea typeface="Helios Extended Bold"/>
              <a:cs typeface="Helios Extended Bold"/>
            </a:endParaRPr>
          </a:p>
        </p:txBody>
      </p:sp>
      <p:sp>
        <p:nvSpPr>
          <p:cNvPr id="16" name="TextBox 16"/>
          <p:cNvSpPr txBox="1"/>
          <p:nvPr/>
        </p:nvSpPr>
        <p:spPr>
          <a:xfrm>
            <a:off x="2958126" y="6255258"/>
            <a:ext cx="12371749" cy="389181"/>
          </a:xfrm>
          <a:prstGeom prst="rect">
            <a:avLst/>
          </a:prstGeom>
        </p:spPr>
        <p:txBody>
          <a:bodyPr lIns="0" tIns="0" rIns="0" bIns="0" rtlCol="0" anchor="t">
            <a:spAutoFit/>
          </a:bodyPr>
          <a:lstStyle/>
          <a:p>
            <a:pPr marL="0" lvl="0" indent="0" algn="ctr">
              <a:lnSpc>
                <a:spcPts val="3219"/>
              </a:lnSpc>
            </a:pPr>
            <a:r>
              <a:rPr lang="zh-TW" altLang="en-US" sz="2250" b="1" spc="229" dirty="0">
                <a:solidFill>
                  <a:srgbClr val="000000"/>
                </a:solidFill>
                <a:ea typeface="+mn-lt"/>
                <a:cs typeface="+mn-lt"/>
                <a:sym typeface="Heebo Bold"/>
              </a:rPr>
              <a:t>科技與創新管理</a:t>
            </a:r>
            <a:r>
              <a:rPr lang="en-US" sz="2250" b="1" spc="229" dirty="0">
                <a:solidFill>
                  <a:srgbClr val="000000"/>
                </a:solidFill>
                <a:ea typeface="+mn-lt"/>
                <a:cs typeface="+mn-lt"/>
                <a:sym typeface="Heebo Bold"/>
              </a:rPr>
              <a:t>-</a:t>
            </a:r>
            <a:r>
              <a:rPr lang="zh-TW" altLang="en-US" sz="2250" b="1" spc="229" dirty="0">
                <a:solidFill>
                  <a:srgbClr val="000000"/>
                </a:solidFill>
                <a:ea typeface="+mn-lt"/>
                <a:cs typeface="+mn-lt"/>
                <a:sym typeface="Heebo Bold"/>
              </a:rPr>
              <a:t>第四組</a:t>
            </a:r>
            <a:endParaRPr lang="zh-TW" alt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9E4"/>
        </a:solidFill>
        <a:effectLst/>
      </p:bgPr>
    </p:bg>
    <p:spTree>
      <p:nvGrpSpPr>
        <p:cNvPr id="1" name=""/>
        <p:cNvGrpSpPr/>
        <p:nvPr/>
      </p:nvGrpSpPr>
      <p:grpSpPr>
        <a:xfrm>
          <a:off x="0" y="0"/>
          <a:ext cx="0" cy="0"/>
          <a:chOff x="0" y="0"/>
          <a:chExt cx="0" cy="0"/>
        </a:xfrm>
      </p:grpSpPr>
      <p:grpSp>
        <p:nvGrpSpPr>
          <p:cNvPr id="2" name="Group 2"/>
          <p:cNvGrpSpPr/>
          <p:nvPr/>
        </p:nvGrpSpPr>
        <p:grpSpPr>
          <a:xfrm>
            <a:off x="407506" y="2080181"/>
            <a:ext cx="3412587" cy="4942683"/>
            <a:chOff x="0" y="0"/>
            <a:chExt cx="898788" cy="1301777"/>
          </a:xfrm>
        </p:grpSpPr>
        <p:sp>
          <p:nvSpPr>
            <p:cNvPr id="3" name="Freeform 3"/>
            <p:cNvSpPr/>
            <p:nvPr/>
          </p:nvSpPr>
          <p:spPr>
            <a:xfrm>
              <a:off x="0" y="0"/>
              <a:ext cx="898788" cy="1301777"/>
            </a:xfrm>
            <a:custGeom>
              <a:avLst/>
              <a:gdLst/>
              <a:ahLst/>
              <a:cxnLst/>
              <a:rect l="l" t="t" r="r" b="b"/>
              <a:pathLst>
                <a:path w="898788" h="1301777">
                  <a:moveTo>
                    <a:pt x="18149" y="0"/>
                  </a:moveTo>
                  <a:lnTo>
                    <a:pt x="880639" y="0"/>
                  </a:lnTo>
                  <a:cubicBezTo>
                    <a:pt x="890663" y="0"/>
                    <a:pt x="898788" y="8126"/>
                    <a:pt x="898788" y="18149"/>
                  </a:cubicBezTo>
                  <a:lnTo>
                    <a:pt x="898788" y="1283628"/>
                  </a:lnTo>
                  <a:cubicBezTo>
                    <a:pt x="898788" y="1293651"/>
                    <a:pt x="890663" y="1301777"/>
                    <a:pt x="880639" y="1301777"/>
                  </a:cubicBezTo>
                  <a:lnTo>
                    <a:pt x="18149" y="1301777"/>
                  </a:lnTo>
                  <a:cubicBezTo>
                    <a:pt x="8126" y="1301777"/>
                    <a:pt x="0" y="1293651"/>
                    <a:pt x="0" y="1283628"/>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 name="TextBox 4"/>
            <p:cNvSpPr txBox="1"/>
            <p:nvPr/>
          </p:nvSpPr>
          <p:spPr>
            <a:xfrm>
              <a:off x="0" y="9525"/>
              <a:ext cx="898788" cy="1292252"/>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 name="Group 5"/>
          <p:cNvGrpSpPr/>
          <p:nvPr/>
        </p:nvGrpSpPr>
        <p:grpSpPr>
          <a:xfrm>
            <a:off x="407506" y="7997144"/>
            <a:ext cx="8690122" cy="1911353"/>
            <a:chOff x="0" y="0"/>
            <a:chExt cx="2288756" cy="503402"/>
          </a:xfrm>
        </p:grpSpPr>
        <p:sp>
          <p:nvSpPr>
            <p:cNvPr id="6" name="Freeform 6"/>
            <p:cNvSpPr/>
            <p:nvPr/>
          </p:nvSpPr>
          <p:spPr>
            <a:xfrm>
              <a:off x="0" y="0"/>
              <a:ext cx="2288756" cy="503402"/>
            </a:xfrm>
            <a:custGeom>
              <a:avLst/>
              <a:gdLst/>
              <a:ahLst/>
              <a:cxnLst/>
              <a:rect l="l" t="t" r="r" b="b"/>
              <a:pathLst>
                <a:path w="2288756" h="503402">
                  <a:moveTo>
                    <a:pt x="7127" y="0"/>
                  </a:moveTo>
                  <a:lnTo>
                    <a:pt x="2281629" y="0"/>
                  </a:lnTo>
                  <a:cubicBezTo>
                    <a:pt x="2283520" y="0"/>
                    <a:pt x="2285332" y="751"/>
                    <a:pt x="2286669" y="2087"/>
                  </a:cubicBezTo>
                  <a:cubicBezTo>
                    <a:pt x="2288005" y="3424"/>
                    <a:pt x="2288756" y="5237"/>
                    <a:pt x="2288756" y="7127"/>
                  </a:cubicBezTo>
                  <a:lnTo>
                    <a:pt x="2288756" y="496275"/>
                  </a:lnTo>
                  <a:cubicBezTo>
                    <a:pt x="2288756" y="498165"/>
                    <a:pt x="2288005" y="499978"/>
                    <a:pt x="2286669" y="501314"/>
                  </a:cubicBezTo>
                  <a:cubicBezTo>
                    <a:pt x="2285332" y="502651"/>
                    <a:pt x="2283520" y="503402"/>
                    <a:pt x="2281629" y="503402"/>
                  </a:cubicBezTo>
                  <a:lnTo>
                    <a:pt x="7127" y="503402"/>
                  </a:lnTo>
                  <a:cubicBezTo>
                    <a:pt x="5237" y="503402"/>
                    <a:pt x="3424" y="502651"/>
                    <a:pt x="2087" y="501314"/>
                  </a:cubicBezTo>
                  <a:cubicBezTo>
                    <a:pt x="751" y="499978"/>
                    <a:pt x="0" y="498165"/>
                    <a:pt x="0" y="496275"/>
                  </a:cubicBezTo>
                  <a:lnTo>
                    <a:pt x="0" y="7127"/>
                  </a:lnTo>
                  <a:cubicBezTo>
                    <a:pt x="0" y="5237"/>
                    <a:pt x="751" y="3424"/>
                    <a:pt x="2087" y="2087"/>
                  </a:cubicBezTo>
                  <a:cubicBezTo>
                    <a:pt x="3424" y="751"/>
                    <a:pt x="5237" y="0"/>
                    <a:pt x="7127"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 name="TextBox 7"/>
            <p:cNvSpPr txBox="1"/>
            <p:nvPr/>
          </p:nvSpPr>
          <p:spPr>
            <a:xfrm>
              <a:off x="0" y="9525"/>
              <a:ext cx="2288756" cy="493877"/>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 name="Group 8"/>
          <p:cNvGrpSpPr/>
          <p:nvPr/>
        </p:nvGrpSpPr>
        <p:grpSpPr>
          <a:xfrm>
            <a:off x="9195664" y="7997144"/>
            <a:ext cx="8658814" cy="1911353"/>
            <a:chOff x="0" y="0"/>
            <a:chExt cx="2280511" cy="503402"/>
          </a:xfrm>
        </p:grpSpPr>
        <p:sp>
          <p:nvSpPr>
            <p:cNvPr id="9" name="Freeform 9"/>
            <p:cNvSpPr/>
            <p:nvPr/>
          </p:nvSpPr>
          <p:spPr>
            <a:xfrm>
              <a:off x="0" y="0"/>
              <a:ext cx="2280511" cy="503402"/>
            </a:xfrm>
            <a:custGeom>
              <a:avLst/>
              <a:gdLst/>
              <a:ahLst/>
              <a:cxnLst/>
              <a:rect l="l" t="t" r="r" b="b"/>
              <a:pathLst>
                <a:path w="2280511" h="503402">
                  <a:moveTo>
                    <a:pt x="7153" y="0"/>
                  </a:moveTo>
                  <a:lnTo>
                    <a:pt x="2273358" y="0"/>
                  </a:lnTo>
                  <a:cubicBezTo>
                    <a:pt x="2277308" y="0"/>
                    <a:pt x="2280511" y="3202"/>
                    <a:pt x="2280511" y="7153"/>
                  </a:cubicBezTo>
                  <a:lnTo>
                    <a:pt x="2280511" y="496249"/>
                  </a:lnTo>
                  <a:cubicBezTo>
                    <a:pt x="2280511" y="500199"/>
                    <a:pt x="2277308" y="503402"/>
                    <a:pt x="2273358" y="503402"/>
                  </a:cubicBezTo>
                  <a:lnTo>
                    <a:pt x="7153" y="503402"/>
                  </a:lnTo>
                  <a:cubicBezTo>
                    <a:pt x="3202" y="503402"/>
                    <a:pt x="0" y="500199"/>
                    <a:pt x="0" y="496249"/>
                  </a:cubicBezTo>
                  <a:lnTo>
                    <a:pt x="0" y="7153"/>
                  </a:lnTo>
                  <a:cubicBezTo>
                    <a:pt x="0" y="3202"/>
                    <a:pt x="3202" y="0"/>
                    <a:pt x="715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0" name="TextBox 10"/>
            <p:cNvSpPr txBox="1"/>
            <p:nvPr/>
          </p:nvSpPr>
          <p:spPr>
            <a:xfrm>
              <a:off x="0" y="9525"/>
              <a:ext cx="2280511" cy="493877"/>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 name="Group 11"/>
          <p:cNvGrpSpPr/>
          <p:nvPr/>
        </p:nvGrpSpPr>
        <p:grpSpPr>
          <a:xfrm>
            <a:off x="14440662" y="2080181"/>
            <a:ext cx="3412587" cy="4942683"/>
            <a:chOff x="0" y="0"/>
            <a:chExt cx="898788" cy="1301777"/>
          </a:xfrm>
        </p:grpSpPr>
        <p:sp>
          <p:nvSpPr>
            <p:cNvPr id="12" name="Freeform 12"/>
            <p:cNvSpPr/>
            <p:nvPr/>
          </p:nvSpPr>
          <p:spPr>
            <a:xfrm>
              <a:off x="0" y="0"/>
              <a:ext cx="898788" cy="1301777"/>
            </a:xfrm>
            <a:custGeom>
              <a:avLst/>
              <a:gdLst/>
              <a:ahLst/>
              <a:cxnLst/>
              <a:rect l="l" t="t" r="r" b="b"/>
              <a:pathLst>
                <a:path w="898788" h="1301777">
                  <a:moveTo>
                    <a:pt x="18149" y="0"/>
                  </a:moveTo>
                  <a:lnTo>
                    <a:pt x="880639" y="0"/>
                  </a:lnTo>
                  <a:cubicBezTo>
                    <a:pt x="890663" y="0"/>
                    <a:pt x="898788" y="8126"/>
                    <a:pt x="898788" y="18149"/>
                  </a:cubicBezTo>
                  <a:lnTo>
                    <a:pt x="898788" y="1283628"/>
                  </a:lnTo>
                  <a:cubicBezTo>
                    <a:pt x="898788" y="1293651"/>
                    <a:pt x="890663" y="1301777"/>
                    <a:pt x="880639" y="1301777"/>
                  </a:cubicBezTo>
                  <a:lnTo>
                    <a:pt x="18149" y="1301777"/>
                  </a:lnTo>
                  <a:cubicBezTo>
                    <a:pt x="8126" y="1301777"/>
                    <a:pt x="0" y="1293651"/>
                    <a:pt x="0" y="1283628"/>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 name="TextBox 13"/>
            <p:cNvSpPr txBox="1"/>
            <p:nvPr/>
          </p:nvSpPr>
          <p:spPr>
            <a:xfrm>
              <a:off x="0" y="9525"/>
              <a:ext cx="898788" cy="1292252"/>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 name="Group 14"/>
          <p:cNvGrpSpPr/>
          <p:nvPr/>
        </p:nvGrpSpPr>
        <p:grpSpPr>
          <a:xfrm>
            <a:off x="7425168" y="2080181"/>
            <a:ext cx="3412587" cy="4942683"/>
            <a:chOff x="0" y="0"/>
            <a:chExt cx="898788" cy="1301777"/>
          </a:xfrm>
        </p:grpSpPr>
        <p:sp>
          <p:nvSpPr>
            <p:cNvPr id="15" name="Freeform 15"/>
            <p:cNvSpPr/>
            <p:nvPr/>
          </p:nvSpPr>
          <p:spPr>
            <a:xfrm>
              <a:off x="0" y="0"/>
              <a:ext cx="898788" cy="1301777"/>
            </a:xfrm>
            <a:custGeom>
              <a:avLst/>
              <a:gdLst/>
              <a:ahLst/>
              <a:cxnLst/>
              <a:rect l="l" t="t" r="r" b="b"/>
              <a:pathLst>
                <a:path w="898788" h="1301777">
                  <a:moveTo>
                    <a:pt x="18149" y="0"/>
                  </a:moveTo>
                  <a:lnTo>
                    <a:pt x="880639" y="0"/>
                  </a:lnTo>
                  <a:cubicBezTo>
                    <a:pt x="890663" y="0"/>
                    <a:pt x="898788" y="8126"/>
                    <a:pt x="898788" y="18149"/>
                  </a:cubicBezTo>
                  <a:lnTo>
                    <a:pt x="898788" y="1283628"/>
                  </a:lnTo>
                  <a:cubicBezTo>
                    <a:pt x="898788" y="1293651"/>
                    <a:pt x="890663" y="1301777"/>
                    <a:pt x="880639" y="1301777"/>
                  </a:cubicBezTo>
                  <a:lnTo>
                    <a:pt x="18149" y="1301777"/>
                  </a:lnTo>
                  <a:cubicBezTo>
                    <a:pt x="8126" y="1301777"/>
                    <a:pt x="0" y="1293651"/>
                    <a:pt x="0" y="1283628"/>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6" name="TextBox 16"/>
            <p:cNvSpPr txBox="1"/>
            <p:nvPr/>
          </p:nvSpPr>
          <p:spPr>
            <a:xfrm>
              <a:off x="0" y="9525"/>
              <a:ext cx="898788" cy="1292252"/>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7" name="Group 17"/>
          <p:cNvGrpSpPr/>
          <p:nvPr/>
        </p:nvGrpSpPr>
        <p:grpSpPr>
          <a:xfrm>
            <a:off x="407506" y="2080181"/>
            <a:ext cx="3371850" cy="4942683"/>
            <a:chOff x="0" y="0"/>
            <a:chExt cx="888059" cy="1301777"/>
          </a:xfrm>
        </p:grpSpPr>
        <p:sp>
          <p:nvSpPr>
            <p:cNvPr id="18" name="Freeform 18"/>
            <p:cNvSpPr/>
            <p:nvPr/>
          </p:nvSpPr>
          <p:spPr>
            <a:xfrm>
              <a:off x="0" y="0"/>
              <a:ext cx="888059" cy="1301777"/>
            </a:xfrm>
            <a:custGeom>
              <a:avLst/>
              <a:gdLst/>
              <a:ahLst/>
              <a:cxnLst/>
              <a:rect l="l" t="t" r="r" b="b"/>
              <a:pathLst>
                <a:path w="888059" h="1301777">
                  <a:moveTo>
                    <a:pt x="18368" y="0"/>
                  </a:moveTo>
                  <a:lnTo>
                    <a:pt x="869691" y="0"/>
                  </a:lnTo>
                  <a:cubicBezTo>
                    <a:pt x="874563" y="0"/>
                    <a:pt x="879235" y="1935"/>
                    <a:pt x="882679" y="5380"/>
                  </a:cubicBezTo>
                  <a:cubicBezTo>
                    <a:pt x="886124" y="8825"/>
                    <a:pt x="888059" y="13497"/>
                    <a:pt x="888059" y="18368"/>
                  </a:cubicBezTo>
                  <a:lnTo>
                    <a:pt x="888059" y="1283408"/>
                  </a:lnTo>
                  <a:cubicBezTo>
                    <a:pt x="888059" y="1288280"/>
                    <a:pt x="886124" y="1292952"/>
                    <a:pt x="882679" y="1296397"/>
                  </a:cubicBezTo>
                  <a:cubicBezTo>
                    <a:pt x="879235" y="1299841"/>
                    <a:pt x="874563" y="1301777"/>
                    <a:pt x="869691" y="1301777"/>
                  </a:cubicBezTo>
                  <a:lnTo>
                    <a:pt x="18368" y="1301777"/>
                  </a:lnTo>
                  <a:cubicBezTo>
                    <a:pt x="13497" y="1301777"/>
                    <a:pt x="8825" y="1299841"/>
                    <a:pt x="5380" y="1296397"/>
                  </a:cubicBezTo>
                  <a:cubicBezTo>
                    <a:pt x="1935" y="1292952"/>
                    <a:pt x="0" y="1288280"/>
                    <a:pt x="0" y="128340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與活動主辦方和票務公司合作，獲取官方支持。</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與旅行服務供應商（航空公司、酒店等）合作，提供完整的一站式服務。</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金融機構，處理安全支付和退款機制。</a:t>
              </a:r>
            </a:p>
          </p:txBody>
        </p:sp>
        <p:sp>
          <p:nvSpPr>
            <p:cNvPr id="19" name="TextBox 19"/>
            <p:cNvSpPr txBox="1"/>
            <p:nvPr/>
          </p:nvSpPr>
          <p:spPr>
            <a:xfrm>
              <a:off x="0" y="9525"/>
              <a:ext cx="888059" cy="1292252"/>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20" name="Group 20"/>
          <p:cNvGrpSpPr/>
          <p:nvPr/>
        </p:nvGrpSpPr>
        <p:grpSpPr>
          <a:xfrm>
            <a:off x="407506" y="7997144"/>
            <a:ext cx="8650746" cy="1911353"/>
            <a:chOff x="0" y="0"/>
            <a:chExt cx="2278386" cy="503402"/>
          </a:xfrm>
        </p:grpSpPr>
        <p:sp>
          <p:nvSpPr>
            <p:cNvPr id="21" name="Freeform 21"/>
            <p:cNvSpPr/>
            <p:nvPr/>
          </p:nvSpPr>
          <p:spPr>
            <a:xfrm>
              <a:off x="0" y="0"/>
              <a:ext cx="2278386" cy="503402"/>
            </a:xfrm>
            <a:custGeom>
              <a:avLst/>
              <a:gdLst/>
              <a:ahLst/>
              <a:cxnLst/>
              <a:rect l="l" t="t" r="r" b="b"/>
              <a:pathLst>
                <a:path w="2278386" h="503402">
                  <a:moveTo>
                    <a:pt x="7160" y="0"/>
                  </a:moveTo>
                  <a:lnTo>
                    <a:pt x="2271226" y="0"/>
                  </a:lnTo>
                  <a:cubicBezTo>
                    <a:pt x="2275181" y="0"/>
                    <a:pt x="2278386" y="3205"/>
                    <a:pt x="2278386" y="7160"/>
                  </a:cubicBezTo>
                  <a:lnTo>
                    <a:pt x="2278386" y="496242"/>
                  </a:lnTo>
                  <a:cubicBezTo>
                    <a:pt x="2278386" y="500196"/>
                    <a:pt x="2275181" y="503402"/>
                    <a:pt x="2271226" y="503402"/>
                  </a:cubicBezTo>
                  <a:lnTo>
                    <a:pt x="7160" y="503402"/>
                  </a:lnTo>
                  <a:cubicBezTo>
                    <a:pt x="3205" y="503402"/>
                    <a:pt x="0" y="500196"/>
                    <a:pt x="0" y="496242"/>
                  </a:cubicBezTo>
                  <a:lnTo>
                    <a:pt x="0" y="7160"/>
                  </a:lnTo>
                  <a:cubicBezTo>
                    <a:pt x="0" y="3205"/>
                    <a:pt x="3205" y="0"/>
                    <a:pt x="7160"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技術成本：</a:t>
              </a:r>
              <a:r>
                <a:rPr lang="zh-TW" altLang="en-US">
                  <a:latin typeface="微軟正黑體" panose="020B0604030504040204" pitchFamily="34" charset="-120"/>
                  <a:ea typeface="微軟正黑體" panose="020B0604030504040204" pitchFamily="34" charset="-120"/>
                </a:rPr>
                <a:t> 平台開發與維護、伺服器和網路成本。</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行銷成本：</a:t>
              </a:r>
              <a:r>
                <a:rPr lang="zh-TW" altLang="en-US">
                  <a:latin typeface="微軟正黑體" panose="020B0604030504040204" pitchFamily="34" charset="-120"/>
                  <a:ea typeface="微軟正黑體" panose="020B0604030504040204" pitchFamily="34" charset="-120"/>
                </a:rPr>
                <a:t> 用於線上廣告和推廣活動。</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運營成本：</a:t>
              </a:r>
              <a:r>
                <a:rPr lang="zh-TW" altLang="en-US">
                  <a:latin typeface="微軟正黑體" panose="020B0604030504040204" pitchFamily="34" charset="-120"/>
                  <a:ea typeface="微軟正黑體" panose="020B0604030504040204" pitchFamily="34" charset="-120"/>
                </a:rPr>
                <a:t> 客服團隊、交易保障機制運營等。</a:t>
              </a:r>
            </a:p>
          </p:txBody>
        </p:sp>
        <p:sp>
          <p:nvSpPr>
            <p:cNvPr id="22" name="TextBox 22"/>
            <p:cNvSpPr txBox="1"/>
            <p:nvPr/>
          </p:nvSpPr>
          <p:spPr>
            <a:xfrm>
              <a:off x="0" y="9525"/>
              <a:ext cx="2278386" cy="493877"/>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23" name="Group 23"/>
          <p:cNvGrpSpPr/>
          <p:nvPr/>
        </p:nvGrpSpPr>
        <p:grpSpPr>
          <a:xfrm>
            <a:off x="9195664" y="7997144"/>
            <a:ext cx="8618076" cy="1911353"/>
            <a:chOff x="0" y="0"/>
            <a:chExt cx="2269781" cy="503402"/>
          </a:xfrm>
        </p:grpSpPr>
        <p:sp>
          <p:nvSpPr>
            <p:cNvPr id="24" name="Freeform 24"/>
            <p:cNvSpPr/>
            <p:nvPr/>
          </p:nvSpPr>
          <p:spPr>
            <a:xfrm>
              <a:off x="0" y="0"/>
              <a:ext cx="2269781" cy="503402"/>
            </a:xfrm>
            <a:custGeom>
              <a:avLst/>
              <a:gdLst/>
              <a:ahLst/>
              <a:cxnLst/>
              <a:rect l="l" t="t" r="r" b="b"/>
              <a:pathLst>
                <a:path w="2269781" h="503402">
                  <a:moveTo>
                    <a:pt x="7187" y="0"/>
                  </a:moveTo>
                  <a:lnTo>
                    <a:pt x="2262595" y="0"/>
                  </a:lnTo>
                  <a:cubicBezTo>
                    <a:pt x="2264501" y="0"/>
                    <a:pt x="2266329" y="757"/>
                    <a:pt x="2267677" y="2105"/>
                  </a:cubicBezTo>
                  <a:cubicBezTo>
                    <a:pt x="2269024" y="3453"/>
                    <a:pt x="2269781" y="5281"/>
                    <a:pt x="2269781" y="7187"/>
                  </a:cubicBezTo>
                  <a:lnTo>
                    <a:pt x="2269781" y="496215"/>
                  </a:lnTo>
                  <a:cubicBezTo>
                    <a:pt x="2269781" y="498121"/>
                    <a:pt x="2269024" y="499949"/>
                    <a:pt x="2267677" y="501297"/>
                  </a:cubicBezTo>
                  <a:cubicBezTo>
                    <a:pt x="2266329" y="502644"/>
                    <a:pt x="2264501" y="503402"/>
                    <a:pt x="2262595" y="503402"/>
                  </a:cubicBezTo>
                  <a:lnTo>
                    <a:pt x="7187" y="503402"/>
                  </a:lnTo>
                  <a:cubicBezTo>
                    <a:pt x="5281" y="503402"/>
                    <a:pt x="3453" y="502644"/>
                    <a:pt x="2105" y="501297"/>
                  </a:cubicBezTo>
                  <a:cubicBezTo>
                    <a:pt x="757" y="499949"/>
                    <a:pt x="0" y="498121"/>
                    <a:pt x="0" y="496215"/>
                  </a:cubicBezTo>
                  <a:lnTo>
                    <a:pt x="0" y="7187"/>
                  </a:lnTo>
                  <a:cubicBezTo>
                    <a:pt x="0" y="5281"/>
                    <a:pt x="757" y="3453"/>
                    <a:pt x="2105" y="2105"/>
                  </a:cubicBezTo>
                  <a:cubicBezTo>
                    <a:pt x="3453" y="757"/>
                    <a:pt x="5281" y="0"/>
                    <a:pt x="7187"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平台交易手續費（如票務轉讓成交金額的</a:t>
              </a:r>
              <a:r>
                <a:rPr lang="en-US" altLang="zh-TW">
                  <a:latin typeface="微軟正黑體" panose="020B0604030504040204" pitchFamily="34" charset="-120"/>
                  <a:ea typeface="微軟正黑體" panose="020B0604030504040204" pitchFamily="34" charset="-120"/>
                </a:rPr>
                <a:t>5-10%</a:t>
              </a:r>
              <a:r>
                <a:rPr lang="zh-TW" altLang="en-US">
                  <a:latin typeface="微軟正黑體" panose="020B0604030504040204" pitchFamily="34" charset="-120"/>
                  <a:ea typeface="微軟正黑體" panose="020B0604030504040204" pitchFamily="34" charset="-120"/>
                </a:rPr>
                <a:t>）。</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高級會員服務（月費制或年費制，提供增強功能如優先通知或高級保障）。</a:t>
              </a:r>
            </a:p>
          </p:txBody>
        </p:sp>
        <p:sp>
          <p:nvSpPr>
            <p:cNvPr id="25" name="TextBox 25"/>
            <p:cNvSpPr txBox="1"/>
            <p:nvPr/>
          </p:nvSpPr>
          <p:spPr>
            <a:xfrm>
              <a:off x="0" y="9525"/>
              <a:ext cx="2269781" cy="493877"/>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26" name="Group 26"/>
          <p:cNvGrpSpPr/>
          <p:nvPr/>
        </p:nvGrpSpPr>
        <p:grpSpPr>
          <a:xfrm>
            <a:off x="14440662" y="2080181"/>
            <a:ext cx="3371850" cy="4942683"/>
            <a:chOff x="0" y="0"/>
            <a:chExt cx="888059" cy="1301777"/>
          </a:xfrm>
        </p:grpSpPr>
        <p:sp>
          <p:nvSpPr>
            <p:cNvPr id="27" name="Freeform 27"/>
            <p:cNvSpPr/>
            <p:nvPr/>
          </p:nvSpPr>
          <p:spPr>
            <a:xfrm>
              <a:off x="0" y="0"/>
              <a:ext cx="888059" cy="1301777"/>
            </a:xfrm>
            <a:custGeom>
              <a:avLst/>
              <a:gdLst/>
              <a:ahLst/>
              <a:cxnLst/>
              <a:rect l="l" t="t" r="r" b="b"/>
              <a:pathLst>
                <a:path w="888059" h="1301777">
                  <a:moveTo>
                    <a:pt x="18368" y="0"/>
                  </a:moveTo>
                  <a:lnTo>
                    <a:pt x="869691" y="0"/>
                  </a:lnTo>
                  <a:cubicBezTo>
                    <a:pt x="874563" y="0"/>
                    <a:pt x="879235" y="1935"/>
                    <a:pt x="882679" y="5380"/>
                  </a:cubicBezTo>
                  <a:cubicBezTo>
                    <a:pt x="886124" y="8825"/>
                    <a:pt x="888059" y="13497"/>
                    <a:pt x="888059" y="18368"/>
                  </a:cubicBezTo>
                  <a:lnTo>
                    <a:pt x="888059" y="1283408"/>
                  </a:lnTo>
                  <a:cubicBezTo>
                    <a:pt x="888059" y="1288280"/>
                    <a:pt x="886124" y="1292952"/>
                    <a:pt x="882679" y="1296397"/>
                  </a:cubicBezTo>
                  <a:cubicBezTo>
                    <a:pt x="879235" y="1299841"/>
                    <a:pt x="874563" y="1301777"/>
                    <a:pt x="869691" y="1301777"/>
                  </a:cubicBezTo>
                  <a:lnTo>
                    <a:pt x="18368" y="1301777"/>
                  </a:lnTo>
                  <a:cubicBezTo>
                    <a:pt x="13497" y="1301777"/>
                    <a:pt x="8825" y="1299841"/>
                    <a:pt x="5380" y="1296397"/>
                  </a:cubicBezTo>
                  <a:cubicBezTo>
                    <a:pt x="1935" y="1292952"/>
                    <a:pt x="0" y="1288280"/>
                    <a:pt x="0" y="128340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主要目標客群：</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已經購買活動套票但無法參加的粉絲。</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想參加但無法獲得票券的粉絲。</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次要目標客群：</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尋找特定明星周邊商品的收藏愛好者。</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計劃參加大型活動並尋求便利旅行安排的消費者。</a:t>
              </a:r>
            </a:p>
          </p:txBody>
        </p:sp>
        <p:sp>
          <p:nvSpPr>
            <p:cNvPr id="28" name="TextBox 28"/>
            <p:cNvSpPr txBox="1"/>
            <p:nvPr/>
          </p:nvSpPr>
          <p:spPr>
            <a:xfrm>
              <a:off x="0" y="9525"/>
              <a:ext cx="888059" cy="1292252"/>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29" name="Group 29"/>
          <p:cNvGrpSpPr/>
          <p:nvPr/>
        </p:nvGrpSpPr>
        <p:grpSpPr>
          <a:xfrm>
            <a:off x="7425168" y="2080181"/>
            <a:ext cx="3371850" cy="4942683"/>
            <a:chOff x="0" y="0"/>
            <a:chExt cx="888059" cy="1301777"/>
          </a:xfrm>
        </p:grpSpPr>
        <p:sp>
          <p:nvSpPr>
            <p:cNvPr id="30" name="Freeform 30"/>
            <p:cNvSpPr/>
            <p:nvPr/>
          </p:nvSpPr>
          <p:spPr>
            <a:xfrm>
              <a:off x="0" y="0"/>
              <a:ext cx="888059" cy="1301777"/>
            </a:xfrm>
            <a:custGeom>
              <a:avLst/>
              <a:gdLst/>
              <a:ahLst/>
              <a:cxnLst/>
              <a:rect l="l" t="t" r="r" b="b"/>
              <a:pathLst>
                <a:path w="888059" h="1301777">
                  <a:moveTo>
                    <a:pt x="18368" y="0"/>
                  </a:moveTo>
                  <a:lnTo>
                    <a:pt x="869691" y="0"/>
                  </a:lnTo>
                  <a:cubicBezTo>
                    <a:pt x="874563" y="0"/>
                    <a:pt x="879235" y="1935"/>
                    <a:pt x="882679" y="5380"/>
                  </a:cubicBezTo>
                  <a:cubicBezTo>
                    <a:pt x="886124" y="8825"/>
                    <a:pt x="888059" y="13497"/>
                    <a:pt x="888059" y="18368"/>
                  </a:cubicBezTo>
                  <a:lnTo>
                    <a:pt x="888059" y="1283408"/>
                  </a:lnTo>
                  <a:cubicBezTo>
                    <a:pt x="888059" y="1288280"/>
                    <a:pt x="886124" y="1292952"/>
                    <a:pt x="882679" y="1296397"/>
                  </a:cubicBezTo>
                  <a:cubicBezTo>
                    <a:pt x="879235" y="1299841"/>
                    <a:pt x="874563" y="1301777"/>
                    <a:pt x="869691" y="1301777"/>
                  </a:cubicBezTo>
                  <a:lnTo>
                    <a:pt x="18368" y="1301777"/>
                  </a:lnTo>
                  <a:cubicBezTo>
                    <a:pt x="13497" y="1301777"/>
                    <a:pt x="8825" y="1299841"/>
                    <a:pt x="5380" y="1296397"/>
                  </a:cubicBezTo>
                  <a:cubicBezTo>
                    <a:pt x="1935" y="1292952"/>
                    <a:pt x="0" y="1288280"/>
                    <a:pt x="0" y="128340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幫助無法參與活動的粉絲有效地轉讓已購票務與旅行安排，減少損失。</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提供潛在買家合法且方便的管道，以獲得熱門活動的套票。</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建立粉絲交流與互助的社群，提升用戶體驗。</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保障交易安全，通過驗證與保險機制建立信任。</a:t>
              </a:r>
            </a:p>
            <a:p>
              <a:endParaRPr lang="zh-TW" altLang="en-US">
                <a:latin typeface="微軟正黑體" panose="020B0604030504040204" pitchFamily="34" charset="-120"/>
                <a:ea typeface="微軟正黑體" panose="020B0604030504040204" pitchFamily="34" charset="-120"/>
              </a:endParaRPr>
            </a:p>
          </p:txBody>
        </p:sp>
        <p:sp>
          <p:nvSpPr>
            <p:cNvPr id="31" name="TextBox 31"/>
            <p:cNvSpPr txBox="1"/>
            <p:nvPr/>
          </p:nvSpPr>
          <p:spPr>
            <a:xfrm>
              <a:off x="0" y="9525"/>
              <a:ext cx="888059" cy="1292252"/>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32" name="Group 32"/>
          <p:cNvGrpSpPr/>
          <p:nvPr/>
        </p:nvGrpSpPr>
        <p:grpSpPr>
          <a:xfrm>
            <a:off x="407506" y="1200404"/>
            <a:ext cx="3412587" cy="767016"/>
            <a:chOff x="0" y="0"/>
            <a:chExt cx="898788" cy="202012"/>
          </a:xfrm>
        </p:grpSpPr>
        <p:sp>
          <p:nvSpPr>
            <p:cNvPr id="33" name="Freeform 33"/>
            <p:cNvSpPr/>
            <p:nvPr/>
          </p:nvSpPr>
          <p:spPr>
            <a:xfrm>
              <a:off x="0" y="0"/>
              <a:ext cx="898788" cy="202012"/>
            </a:xfrm>
            <a:custGeom>
              <a:avLst/>
              <a:gdLst/>
              <a:ahLst/>
              <a:cxnLst/>
              <a:rect l="l" t="t" r="r" b="b"/>
              <a:pathLst>
                <a:path w="898788" h="202012">
                  <a:moveTo>
                    <a:pt x="18149" y="0"/>
                  </a:moveTo>
                  <a:lnTo>
                    <a:pt x="880639" y="0"/>
                  </a:lnTo>
                  <a:cubicBezTo>
                    <a:pt x="890663" y="0"/>
                    <a:pt x="898788" y="8126"/>
                    <a:pt x="898788" y="18149"/>
                  </a:cubicBezTo>
                  <a:lnTo>
                    <a:pt x="898788" y="183863"/>
                  </a:lnTo>
                  <a:cubicBezTo>
                    <a:pt x="898788" y="193887"/>
                    <a:pt x="890663" y="202012"/>
                    <a:pt x="880639" y="202012"/>
                  </a:cubicBezTo>
                  <a:lnTo>
                    <a:pt x="18149" y="202012"/>
                  </a:lnTo>
                  <a:cubicBezTo>
                    <a:pt x="8126" y="202012"/>
                    <a:pt x="0" y="193887"/>
                    <a:pt x="0" y="183863"/>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34" name="TextBox 34"/>
            <p:cNvSpPr txBox="1"/>
            <p:nvPr/>
          </p:nvSpPr>
          <p:spPr>
            <a:xfrm>
              <a:off x="0" y="9525"/>
              <a:ext cx="898788" cy="192487"/>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35" name="Group 35"/>
          <p:cNvGrpSpPr/>
          <p:nvPr/>
        </p:nvGrpSpPr>
        <p:grpSpPr>
          <a:xfrm>
            <a:off x="407506" y="7121737"/>
            <a:ext cx="8690122" cy="780157"/>
            <a:chOff x="0" y="0"/>
            <a:chExt cx="2288756" cy="205473"/>
          </a:xfrm>
        </p:grpSpPr>
        <p:sp>
          <p:nvSpPr>
            <p:cNvPr id="36" name="Freeform 36"/>
            <p:cNvSpPr/>
            <p:nvPr/>
          </p:nvSpPr>
          <p:spPr>
            <a:xfrm>
              <a:off x="0" y="0"/>
              <a:ext cx="2288756" cy="205473"/>
            </a:xfrm>
            <a:custGeom>
              <a:avLst/>
              <a:gdLst/>
              <a:ahLst/>
              <a:cxnLst/>
              <a:rect l="l" t="t" r="r" b="b"/>
              <a:pathLst>
                <a:path w="2288756" h="205473">
                  <a:moveTo>
                    <a:pt x="7127" y="0"/>
                  </a:moveTo>
                  <a:lnTo>
                    <a:pt x="2281629" y="0"/>
                  </a:lnTo>
                  <a:cubicBezTo>
                    <a:pt x="2283520" y="0"/>
                    <a:pt x="2285332" y="751"/>
                    <a:pt x="2286669" y="2087"/>
                  </a:cubicBezTo>
                  <a:cubicBezTo>
                    <a:pt x="2288005" y="3424"/>
                    <a:pt x="2288756" y="5237"/>
                    <a:pt x="2288756" y="7127"/>
                  </a:cubicBezTo>
                  <a:lnTo>
                    <a:pt x="2288756" y="198346"/>
                  </a:lnTo>
                  <a:cubicBezTo>
                    <a:pt x="2288756" y="200236"/>
                    <a:pt x="2288005" y="202049"/>
                    <a:pt x="2286669" y="203386"/>
                  </a:cubicBezTo>
                  <a:cubicBezTo>
                    <a:pt x="2285332" y="204722"/>
                    <a:pt x="2283520" y="205473"/>
                    <a:pt x="2281629" y="205473"/>
                  </a:cubicBezTo>
                  <a:lnTo>
                    <a:pt x="7127" y="205473"/>
                  </a:lnTo>
                  <a:cubicBezTo>
                    <a:pt x="5237" y="205473"/>
                    <a:pt x="3424" y="204722"/>
                    <a:pt x="2087" y="203386"/>
                  </a:cubicBezTo>
                  <a:cubicBezTo>
                    <a:pt x="751" y="202049"/>
                    <a:pt x="0" y="200236"/>
                    <a:pt x="0" y="198346"/>
                  </a:cubicBezTo>
                  <a:lnTo>
                    <a:pt x="0" y="7127"/>
                  </a:lnTo>
                  <a:cubicBezTo>
                    <a:pt x="0" y="5237"/>
                    <a:pt x="751" y="3424"/>
                    <a:pt x="2087" y="2087"/>
                  </a:cubicBezTo>
                  <a:cubicBezTo>
                    <a:pt x="3424" y="751"/>
                    <a:pt x="5237" y="0"/>
                    <a:pt x="7127"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37" name="TextBox 37"/>
            <p:cNvSpPr txBox="1"/>
            <p:nvPr/>
          </p:nvSpPr>
          <p:spPr>
            <a:xfrm>
              <a:off x="0" y="9525"/>
              <a:ext cx="2288756"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38" name="Group 38"/>
          <p:cNvGrpSpPr/>
          <p:nvPr/>
        </p:nvGrpSpPr>
        <p:grpSpPr>
          <a:xfrm>
            <a:off x="9195664" y="7121737"/>
            <a:ext cx="8658814" cy="780157"/>
            <a:chOff x="0" y="0"/>
            <a:chExt cx="2280511" cy="205473"/>
          </a:xfrm>
        </p:grpSpPr>
        <p:sp>
          <p:nvSpPr>
            <p:cNvPr id="39" name="Freeform 39"/>
            <p:cNvSpPr/>
            <p:nvPr/>
          </p:nvSpPr>
          <p:spPr>
            <a:xfrm>
              <a:off x="0" y="0"/>
              <a:ext cx="2280511" cy="205473"/>
            </a:xfrm>
            <a:custGeom>
              <a:avLst/>
              <a:gdLst/>
              <a:ahLst/>
              <a:cxnLst/>
              <a:rect l="l" t="t" r="r" b="b"/>
              <a:pathLst>
                <a:path w="2280511" h="205473">
                  <a:moveTo>
                    <a:pt x="7153" y="0"/>
                  </a:moveTo>
                  <a:lnTo>
                    <a:pt x="2273358" y="0"/>
                  </a:lnTo>
                  <a:cubicBezTo>
                    <a:pt x="2277308" y="0"/>
                    <a:pt x="2280511" y="3202"/>
                    <a:pt x="2280511" y="7153"/>
                  </a:cubicBezTo>
                  <a:lnTo>
                    <a:pt x="2280511" y="198320"/>
                  </a:lnTo>
                  <a:cubicBezTo>
                    <a:pt x="2280511" y="202271"/>
                    <a:pt x="2277308" y="205473"/>
                    <a:pt x="2273358" y="205473"/>
                  </a:cubicBezTo>
                  <a:lnTo>
                    <a:pt x="7153" y="205473"/>
                  </a:lnTo>
                  <a:cubicBezTo>
                    <a:pt x="3202" y="205473"/>
                    <a:pt x="0" y="202271"/>
                    <a:pt x="0" y="198320"/>
                  </a:cubicBezTo>
                  <a:lnTo>
                    <a:pt x="0" y="7153"/>
                  </a:lnTo>
                  <a:cubicBezTo>
                    <a:pt x="0" y="3202"/>
                    <a:pt x="3202" y="0"/>
                    <a:pt x="715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0" name="TextBox 40"/>
            <p:cNvSpPr txBox="1"/>
            <p:nvPr/>
          </p:nvSpPr>
          <p:spPr>
            <a:xfrm>
              <a:off x="0" y="9525"/>
              <a:ext cx="2280511"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41" name="Group 41"/>
          <p:cNvGrpSpPr/>
          <p:nvPr/>
        </p:nvGrpSpPr>
        <p:grpSpPr>
          <a:xfrm>
            <a:off x="3912616" y="2080181"/>
            <a:ext cx="3412587" cy="1997073"/>
            <a:chOff x="0" y="0"/>
            <a:chExt cx="898788" cy="525978"/>
          </a:xfrm>
        </p:grpSpPr>
        <p:sp>
          <p:nvSpPr>
            <p:cNvPr id="42" name="Freeform 42"/>
            <p:cNvSpPr/>
            <p:nvPr/>
          </p:nvSpPr>
          <p:spPr>
            <a:xfrm>
              <a:off x="0" y="0"/>
              <a:ext cx="898788" cy="525978"/>
            </a:xfrm>
            <a:custGeom>
              <a:avLst/>
              <a:gdLst/>
              <a:ahLst/>
              <a:cxnLst/>
              <a:rect l="l" t="t" r="r" b="b"/>
              <a:pathLst>
                <a:path w="898788" h="525978">
                  <a:moveTo>
                    <a:pt x="18149" y="0"/>
                  </a:moveTo>
                  <a:lnTo>
                    <a:pt x="880639" y="0"/>
                  </a:lnTo>
                  <a:cubicBezTo>
                    <a:pt x="890663" y="0"/>
                    <a:pt x="898788" y="8126"/>
                    <a:pt x="898788" y="18149"/>
                  </a:cubicBezTo>
                  <a:lnTo>
                    <a:pt x="898788" y="507829"/>
                  </a:lnTo>
                  <a:cubicBezTo>
                    <a:pt x="898788" y="517852"/>
                    <a:pt x="890663" y="525978"/>
                    <a:pt x="880639" y="525978"/>
                  </a:cubicBezTo>
                  <a:lnTo>
                    <a:pt x="18149" y="525978"/>
                  </a:lnTo>
                  <a:cubicBezTo>
                    <a:pt x="8126" y="525978"/>
                    <a:pt x="0" y="517852"/>
                    <a:pt x="0" y="507829"/>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3" name="TextBox 43"/>
            <p:cNvSpPr txBox="1"/>
            <p:nvPr/>
          </p:nvSpPr>
          <p:spPr>
            <a:xfrm>
              <a:off x="0" y="9525"/>
              <a:ext cx="898788" cy="516453"/>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44" name="Group 44"/>
          <p:cNvGrpSpPr/>
          <p:nvPr/>
        </p:nvGrpSpPr>
        <p:grpSpPr>
          <a:xfrm>
            <a:off x="10930278" y="2080181"/>
            <a:ext cx="3412587" cy="1997073"/>
            <a:chOff x="0" y="0"/>
            <a:chExt cx="898788" cy="525978"/>
          </a:xfrm>
        </p:grpSpPr>
        <p:sp>
          <p:nvSpPr>
            <p:cNvPr id="45" name="Freeform 45"/>
            <p:cNvSpPr/>
            <p:nvPr/>
          </p:nvSpPr>
          <p:spPr>
            <a:xfrm>
              <a:off x="0" y="0"/>
              <a:ext cx="898788" cy="525978"/>
            </a:xfrm>
            <a:custGeom>
              <a:avLst/>
              <a:gdLst/>
              <a:ahLst/>
              <a:cxnLst/>
              <a:rect l="l" t="t" r="r" b="b"/>
              <a:pathLst>
                <a:path w="898788" h="525978">
                  <a:moveTo>
                    <a:pt x="18149" y="0"/>
                  </a:moveTo>
                  <a:lnTo>
                    <a:pt x="880639" y="0"/>
                  </a:lnTo>
                  <a:cubicBezTo>
                    <a:pt x="890663" y="0"/>
                    <a:pt x="898788" y="8126"/>
                    <a:pt x="898788" y="18149"/>
                  </a:cubicBezTo>
                  <a:lnTo>
                    <a:pt x="898788" y="507829"/>
                  </a:lnTo>
                  <a:cubicBezTo>
                    <a:pt x="898788" y="517852"/>
                    <a:pt x="890663" y="525978"/>
                    <a:pt x="880639" y="525978"/>
                  </a:cubicBezTo>
                  <a:lnTo>
                    <a:pt x="18149" y="525978"/>
                  </a:lnTo>
                  <a:cubicBezTo>
                    <a:pt x="8126" y="525978"/>
                    <a:pt x="0" y="517852"/>
                    <a:pt x="0" y="507829"/>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6" name="TextBox 46"/>
            <p:cNvSpPr txBox="1"/>
            <p:nvPr/>
          </p:nvSpPr>
          <p:spPr>
            <a:xfrm>
              <a:off x="0" y="9525"/>
              <a:ext cx="898788" cy="516453"/>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47" name="Group 47"/>
          <p:cNvGrpSpPr/>
          <p:nvPr/>
        </p:nvGrpSpPr>
        <p:grpSpPr>
          <a:xfrm>
            <a:off x="3912616" y="5048532"/>
            <a:ext cx="3412587" cy="1974333"/>
            <a:chOff x="0" y="0"/>
            <a:chExt cx="898788" cy="519989"/>
          </a:xfrm>
        </p:grpSpPr>
        <p:sp>
          <p:nvSpPr>
            <p:cNvPr id="48" name="Freeform 48"/>
            <p:cNvSpPr/>
            <p:nvPr/>
          </p:nvSpPr>
          <p:spPr>
            <a:xfrm>
              <a:off x="0" y="0"/>
              <a:ext cx="898788" cy="519989"/>
            </a:xfrm>
            <a:custGeom>
              <a:avLst/>
              <a:gdLst/>
              <a:ahLst/>
              <a:cxnLst/>
              <a:rect l="l" t="t" r="r" b="b"/>
              <a:pathLst>
                <a:path w="898788" h="519989">
                  <a:moveTo>
                    <a:pt x="18149" y="0"/>
                  </a:moveTo>
                  <a:lnTo>
                    <a:pt x="880639" y="0"/>
                  </a:lnTo>
                  <a:cubicBezTo>
                    <a:pt x="890663" y="0"/>
                    <a:pt x="898788" y="8126"/>
                    <a:pt x="898788" y="18149"/>
                  </a:cubicBezTo>
                  <a:lnTo>
                    <a:pt x="898788" y="501840"/>
                  </a:lnTo>
                  <a:cubicBezTo>
                    <a:pt x="898788" y="511863"/>
                    <a:pt x="890663" y="519989"/>
                    <a:pt x="880639" y="519989"/>
                  </a:cubicBezTo>
                  <a:lnTo>
                    <a:pt x="18149" y="519989"/>
                  </a:lnTo>
                  <a:cubicBezTo>
                    <a:pt x="8126" y="519989"/>
                    <a:pt x="0" y="511863"/>
                    <a:pt x="0" y="501840"/>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49" name="TextBox 49"/>
            <p:cNvSpPr txBox="1"/>
            <p:nvPr/>
          </p:nvSpPr>
          <p:spPr>
            <a:xfrm>
              <a:off x="0" y="9525"/>
              <a:ext cx="898788" cy="510464"/>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0" name="Group 50"/>
          <p:cNvGrpSpPr/>
          <p:nvPr/>
        </p:nvGrpSpPr>
        <p:grpSpPr>
          <a:xfrm>
            <a:off x="10932825" y="5048532"/>
            <a:ext cx="3412587" cy="1974333"/>
            <a:chOff x="0" y="0"/>
            <a:chExt cx="898788" cy="519989"/>
          </a:xfrm>
        </p:grpSpPr>
        <p:sp>
          <p:nvSpPr>
            <p:cNvPr id="51" name="Freeform 51"/>
            <p:cNvSpPr/>
            <p:nvPr/>
          </p:nvSpPr>
          <p:spPr>
            <a:xfrm>
              <a:off x="0" y="0"/>
              <a:ext cx="898788" cy="519989"/>
            </a:xfrm>
            <a:custGeom>
              <a:avLst/>
              <a:gdLst/>
              <a:ahLst/>
              <a:cxnLst/>
              <a:rect l="l" t="t" r="r" b="b"/>
              <a:pathLst>
                <a:path w="898788" h="519989">
                  <a:moveTo>
                    <a:pt x="18149" y="0"/>
                  </a:moveTo>
                  <a:lnTo>
                    <a:pt x="880639" y="0"/>
                  </a:lnTo>
                  <a:cubicBezTo>
                    <a:pt x="890663" y="0"/>
                    <a:pt x="898788" y="8126"/>
                    <a:pt x="898788" y="18149"/>
                  </a:cubicBezTo>
                  <a:lnTo>
                    <a:pt x="898788" y="501840"/>
                  </a:lnTo>
                  <a:cubicBezTo>
                    <a:pt x="898788" y="511863"/>
                    <a:pt x="890663" y="519989"/>
                    <a:pt x="880639" y="519989"/>
                  </a:cubicBezTo>
                  <a:lnTo>
                    <a:pt x="18149" y="519989"/>
                  </a:lnTo>
                  <a:cubicBezTo>
                    <a:pt x="8126" y="519989"/>
                    <a:pt x="0" y="511863"/>
                    <a:pt x="0" y="501840"/>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52" name="TextBox 52"/>
            <p:cNvSpPr txBox="1"/>
            <p:nvPr/>
          </p:nvSpPr>
          <p:spPr>
            <a:xfrm>
              <a:off x="0" y="9525"/>
              <a:ext cx="898788" cy="510464"/>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53" name="Group 53"/>
          <p:cNvGrpSpPr/>
          <p:nvPr/>
        </p:nvGrpSpPr>
        <p:grpSpPr>
          <a:xfrm>
            <a:off x="3912616" y="2080181"/>
            <a:ext cx="3371850" cy="1997073"/>
            <a:chOff x="0" y="0"/>
            <a:chExt cx="888059" cy="525978"/>
          </a:xfrm>
        </p:grpSpPr>
        <p:sp>
          <p:nvSpPr>
            <p:cNvPr id="54" name="Freeform 54"/>
            <p:cNvSpPr/>
            <p:nvPr/>
          </p:nvSpPr>
          <p:spPr>
            <a:xfrm>
              <a:off x="0" y="0"/>
              <a:ext cx="888059" cy="525978"/>
            </a:xfrm>
            <a:custGeom>
              <a:avLst/>
              <a:gdLst/>
              <a:ahLst/>
              <a:cxnLst/>
              <a:rect l="l" t="t" r="r" b="b"/>
              <a:pathLst>
                <a:path w="888059" h="525978">
                  <a:moveTo>
                    <a:pt x="18368" y="0"/>
                  </a:moveTo>
                  <a:lnTo>
                    <a:pt x="869691" y="0"/>
                  </a:lnTo>
                  <a:cubicBezTo>
                    <a:pt x="874563" y="0"/>
                    <a:pt x="879235" y="1935"/>
                    <a:pt x="882679" y="5380"/>
                  </a:cubicBezTo>
                  <a:cubicBezTo>
                    <a:pt x="886124" y="8825"/>
                    <a:pt x="888059" y="13497"/>
                    <a:pt x="888059" y="18368"/>
                  </a:cubicBezTo>
                  <a:lnTo>
                    <a:pt x="888059" y="507610"/>
                  </a:lnTo>
                  <a:cubicBezTo>
                    <a:pt x="888059" y="512481"/>
                    <a:pt x="886124" y="517153"/>
                    <a:pt x="882679" y="520598"/>
                  </a:cubicBezTo>
                  <a:cubicBezTo>
                    <a:pt x="879235" y="524043"/>
                    <a:pt x="874563" y="525978"/>
                    <a:pt x="869691" y="525978"/>
                  </a:cubicBezTo>
                  <a:lnTo>
                    <a:pt x="18368" y="525978"/>
                  </a:lnTo>
                  <a:cubicBezTo>
                    <a:pt x="13497" y="525978"/>
                    <a:pt x="8825" y="524043"/>
                    <a:pt x="5380" y="520598"/>
                  </a:cubicBezTo>
                  <a:cubicBezTo>
                    <a:pt x="1935" y="517153"/>
                    <a:pt x="0" y="512481"/>
                    <a:pt x="0" y="507610"/>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平台運營與維護，包括功能開發、用戶支持和安全保障。</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市場推廣和社群管理，吸引更多目標客戶。</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與票務公司、官方機構合作，提供驗證機制。</a:t>
              </a:r>
            </a:p>
          </p:txBody>
        </p:sp>
        <p:sp>
          <p:nvSpPr>
            <p:cNvPr id="55" name="TextBox 55"/>
            <p:cNvSpPr txBox="1"/>
            <p:nvPr/>
          </p:nvSpPr>
          <p:spPr>
            <a:xfrm>
              <a:off x="0" y="9525"/>
              <a:ext cx="888059" cy="516453"/>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56" name="Group 56"/>
          <p:cNvGrpSpPr/>
          <p:nvPr/>
        </p:nvGrpSpPr>
        <p:grpSpPr>
          <a:xfrm>
            <a:off x="10930278" y="2080181"/>
            <a:ext cx="3371850" cy="1997073"/>
            <a:chOff x="0" y="0"/>
            <a:chExt cx="888059" cy="525978"/>
          </a:xfrm>
        </p:grpSpPr>
        <p:sp>
          <p:nvSpPr>
            <p:cNvPr id="57" name="Freeform 57"/>
            <p:cNvSpPr/>
            <p:nvPr/>
          </p:nvSpPr>
          <p:spPr>
            <a:xfrm>
              <a:off x="0" y="0"/>
              <a:ext cx="888059" cy="525978"/>
            </a:xfrm>
            <a:custGeom>
              <a:avLst/>
              <a:gdLst/>
              <a:ahLst/>
              <a:cxnLst/>
              <a:rect l="l" t="t" r="r" b="b"/>
              <a:pathLst>
                <a:path w="888059" h="525978">
                  <a:moveTo>
                    <a:pt x="18368" y="0"/>
                  </a:moveTo>
                  <a:lnTo>
                    <a:pt x="869691" y="0"/>
                  </a:lnTo>
                  <a:cubicBezTo>
                    <a:pt x="874563" y="0"/>
                    <a:pt x="879235" y="1935"/>
                    <a:pt x="882679" y="5380"/>
                  </a:cubicBezTo>
                  <a:cubicBezTo>
                    <a:pt x="886124" y="8825"/>
                    <a:pt x="888059" y="13497"/>
                    <a:pt x="888059" y="18368"/>
                  </a:cubicBezTo>
                  <a:lnTo>
                    <a:pt x="888059" y="507610"/>
                  </a:lnTo>
                  <a:cubicBezTo>
                    <a:pt x="888059" y="512481"/>
                    <a:pt x="886124" y="517153"/>
                    <a:pt x="882679" y="520598"/>
                  </a:cubicBezTo>
                  <a:cubicBezTo>
                    <a:pt x="879235" y="524043"/>
                    <a:pt x="874563" y="525978"/>
                    <a:pt x="869691" y="525978"/>
                  </a:cubicBezTo>
                  <a:lnTo>
                    <a:pt x="18368" y="525978"/>
                  </a:lnTo>
                  <a:cubicBezTo>
                    <a:pt x="13497" y="525978"/>
                    <a:pt x="8825" y="524043"/>
                    <a:pt x="5380" y="520598"/>
                  </a:cubicBezTo>
                  <a:cubicBezTo>
                    <a:pt x="1935" y="517153"/>
                    <a:pt x="0" y="512481"/>
                    <a:pt x="0" y="507610"/>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提供即時客服，解決交易中的疑問與問題。</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通過積分系統或會員計畫，提升用戶的黏性和忠誠度。</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建立粉絲社群，鼓勵用戶分享經驗和進行互動。</a:t>
              </a:r>
            </a:p>
          </p:txBody>
        </p:sp>
        <p:sp>
          <p:nvSpPr>
            <p:cNvPr id="58" name="TextBox 58"/>
            <p:cNvSpPr txBox="1"/>
            <p:nvPr/>
          </p:nvSpPr>
          <p:spPr>
            <a:xfrm>
              <a:off x="0" y="9525"/>
              <a:ext cx="888059" cy="516453"/>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59" name="Group 59"/>
          <p:cNvGrpSpPr/>
          <p:nvPr/>
        </p:nvGrpSpPr>
        <p:grpSpPr>
          <a:xfrm>
            <a:off x="3912616" y="5048532"/>
            <a:ext cx="3371850" cy="1974333"/>
            <a:chOff x="0" y="0"/>
            <a:chExt cx="888059" cy="519989"/>
          </a:xfrm>
        </p:grpSpPr>
        <p:sp>
          <p:nvSpPr>
            <p:cNvPr id="60" name="Freeform 60"/>
            <p:cNvSpPr/>
            <p:nvPr/>
          </p:nvSpPr>
          <p:spPr>
            <a:xfrm>
              <a:off x="0" y="0"/>
              <a:ext cx="888059" cy="519989"/>
            </a:xfrm>
            <a:custGeom>
              <a:avLst/>
              <a:gdLst/>
              <a:ahLst/>
              <a:cxnLst/>
              <a:rect l="l" t="t" r="r" b="b"/>
              <a:pathLst>
                <a:path w="888059" h="519989">
                  <a:moveTo>
                    <a:pt x="18368" y="0"/>
                  </a:moveTo>
                  <a:lnTo>
                    <a:pt x="869691" y="0"/>
                  </a:lnTo>
                  <a:cubicBezTo>
                    <a:pt x="874563" y="0"/>
                    <a:pt x="879235" y="1935"/>
                    <a:pt x="882679" y="5380"/>
                  </a:cubicBezTo>
                  <a:cubicBezTo>
                    <a:pt x="886124" y="8825"/>
                    <a:pt x="888059" y="13497"/>
                    <a:pt x="888059" y="18368"/>
                  </a:cubicBezTo>
                  <a:lnTo>
                    <a:pt x="888059" y="501621"/>
                  </a:lnTo>
                  <a:cubicBezTo>
                    <a:pt x="888059" y="506492"/>
                    <a:pt x="886124" y="511164"/>
                    <a:pt x="882679" y="514609"/>
                  </a:cubicBezTo>
                  <a:cubicBezTo>
                    <a:pt x="879235" y="518054"/>
                    <a:pt x="874563" y="519989"/>
                    <a:pt x="869691" y="519989"/>
                  </a:cubicBezTo>
                  <a:lnTo>
                    <a:pt x="18368" y="519989"/>
                  </a:lnTo>
                  <a:cubicBezTo>
                    <a:pt x="13497" y="519989"/>
                    <a:pt x="8825" y="518054"/>
                    <a:pt x="5380" y="514609"/>
                  </a:cubicBezTo>
                  <a:cubicBezTo>
                    <a:pt x="1935" y="511164"/>
                    <a:pt x="0" y="506492"/>
                    <a:pt x="0" y="501621"/>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技術資源：</a:t>
              </a:r>
              <a:r>
                <a:rPr lang="zh-TW" altLang="en-US">
                  <a:latin typeface="微軟正黑體" panose="020B0604030504040204" pitchFamily="34" charset="-120"/>
                  <a:ea typeface="微軟正黑體" panose="020B0604030504040204" pitchFamily="34" charset="-120"/>
                </a:rPr>
                <a:t> 開發穩定、安全的交易平台，並整合搜尋和推薦功能。</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合作夥伴：</a:t>
              </a:r>
              <a:r>
                <a:rPr lang="zh-TW" altLang="en-US">
                  <a:latin typeface="微軟正黑體" panose="020B0604030504040204" pitchFamily="34" charset="-120"/>
                  <a:ea typeface="微軟正黑體" panose="020B0604030504040204" pitchFamily="34" charset="-120"/>
                </a:rPr>
                <a:t> 票務、航空、住宿服務商。</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b="1">
                  <a:latin typeface="微軟正黑體" panose="020B0604030504040204" pitchFamily="34" charset="-120"/>
                  <a:ea typeface="微軟正黑體" panose="020B0604030504040204" pitchFamily="34" charset="-120"/>
                </a:rPr>
                <a:t>社群資源：</a:t>
              </a:r>
              <a:r>
                <a:rPr lang="zh-TW" altLang="en-US">
                  <a:latin typeface="微軟正黑體" panose="020B0604030504040204" pitchFamily="34" charset="-120"/>
                  <a:ea typeface="微軟正黑體" panose="020B0604030504040204" pitchFamily="34" charset="-120"/>
                </a:rPr>
                <a:t> 活躍且可信賴的粉絲社群。</a:t>
              </a:r>
            </a:p>
          </p:txBody>
        </p:sp>
        <p:sp>
          <p:nvSpPr>
            <p:cNvPr id="61" name="TextBox 61"/>
            <p:cNvSpPr txBox="1"/>
            <p:nvPr/>
          </p:nvSpPr>
          <p:spPr>
            <a:xfrm>
              <a:off x="0" y="9525"/>
              <a:ext cx="888059" cy="510464"/>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62" name="Group 62"/>
          <p:cNvGrpSpPr/>
          <p:nvPr/>
        </p:nvGrpSpPr>
        <p:grpSpPr>
          <a:xfrm>
            <a:off x="10932825" y="5048532"/>
            <a:ext cx="3371850" cy="1974333"/>
            <a:chOff x="0" y="0"/>
            <a:chExt cx="888059" cy="519989"/>
          </a:xfrm>
        </p:grpSpPr>
        <p:sp>
          <p:nvSpPr>
            <p:cNvPr id="63" name="Freeform 63"/>
            <p:cNvSpPr/>
            <p:nvPr/>
          </p:nvSpPr>
          <p:spPr>
            <a:xfrm>
              <a:off x="0" y="0"/>
              <a:ext cx="888059" cy="519989"/>
            </a:xfrm>
            <a:custGeom>
              <a:avLst/>
              <a:gdLst/>
              <a:ahLst/>
              <a:cxnLst/>
              <a:rect l="l" t="t" r="r" b="b"/>
              <a:pathLst>
                <a:path w="888059" h="519989">
                  <a:moveTo>
                    <a:pt x="18368" y="0"/>
                  </a:moveTo>
                  <a:lnTo>
                    <a:pt x="869691" y="0"/>
                  </a:lnTo>
                  <a:cubicBezTo>
                    <a:pt x="874563" y="0"/>
                    <a:pt x="879235" y="1935"/>
                    <a:pt x="882679" y="5380"/>
                  </a:cubicBezTo>
                  <a:cubicBezTo>
                    <a:pt x="886124" y="8825"/>
                    <a:pt x="888059" y="13497"/>
                    <a:pt x="888059" y="18368"/>
                  </a:cubicBezTo>
                  <a:lnTo>
                    <a:pt x="888059" y="501621"/>
                  </a:lnTo>
                  <a:cubicBezTo>
                    <a:pt x="888059" y="506492"/>
                    <a:pt x="886124" y="511164"/>
                    <a:pt x="882679" y="514609"/>
                  </a:cubicBezTo>
                  <a:cubicBezTo>
                    <a:pt x="879235" y="518054"/>
                    <a:pt x="874563" y="519989"/>
                    <a:pt x="869691" y="519989"/>
                  </a:cubicBezTo>
                  <a:lnTo>
                    <a:pt x="18368" y="519989"/>
                  </a:lnTo>
                  <a:cubicBezTo>
                    <a:pt x="13497" y="519989"/>
                    <a:pt x="8825" y="518054"/>
                    <a:pt x="5380" y="514609"/>
                  </a:cubicBezTo>
                  <a:cubicBezTo>
                    <a:pt x="1935" y="511164"/>
                    <a:pt x="0" y="506492"/>
                    <a:pt x="0" y="501621"/>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線上平台：</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官方網站與行動應用程式。</a:t>
              </a:r>
              <a:endParaRPr lang="en-US" altLang="zh-TW">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latin typeface="微軟正黑體" panose="020B0604030504040204" pitchFamily="34" charset="-120"/>
                  <a:ea typeface="微軟正黑體" panose="020B0604030504040204" pitchFamily="34" charset="-120"/>
                </a:rPr>
                <a:t>合作方：</a:t>
              </a:r>
              <a:endParaRPr lang="en-US" altLang="zh-TW">
                <a:latin typeface="微軟正黑體" panose="020B0604030504040204" pitchFamily="34" charset="-120"/>
                <a:ea typeface="微軟正黑體" panose="020B0604030504040204" pitchFamily="34" charset="-120"/>
              </a:endParaRPr>
            </a:p>
            <a:p>
              <a:pPr marL="612000" indent="-285750">
                <a:buFont typeface="Wingdings" panose="05000000000000000000" pitchFamily="2" charset="2"/>
                <a:buChar char="Ø"/>
              </a:pPr>
              <a:r>
                <a:rPr lang="zh-TW" altLang="en-US">
                  <a:latin typeface="微軟正黑體" panose="020B0604030504040204" pitchFamily="34" charset="-120"/>
                  <a:ea typeface="微軟正黑體" panose="020B0604030504040204" pitchFamily="34" charset="-120"/>
                </a:rPr>
                <a:t>與票務公司、航空公司、酒店及其他相關旅行服務提供商合作。</a:t>
              </a:r>
              <a:endParaRPr lang="en-US" altLang="zh-TW">
                <a:latin typeface="微軟正黑體" panose="020B0604030504040204" pitchFamily="34" charset="-120"/>
                <a:ea typeface="微軟正黑體" panose="020B0604030504040204" pitchFamily="34" charset="-120"/>
              </a:endParaRPr>
            </a:p>
          </p:txBody>
        </p:sp>
        <p:sp>
          <p:nvSpPr>
            <p:cNvPr id="64" name="TextBox 64"/>
            <p:cNvSpPr txBox="1"/>
            <p:nvPr/>
          </p:nvSpPr>
          <p:spPr>
            <a:xfrm>
              <a:off x="0" y="9525"/>
              <a:ext cx="888059" cy="510464"/>
            </a:xfrm>
            <a:prstGeom prst="rect">
              <a:avLst/>
            </a:prstGeom>
          </p:spPr>
          <p:txBody>
            <a:bodyPr lIns="50800" tIns="50800" rIns="50800" bIns="50800" rtlCol="0" anchor="ctr"/>
            <a:lstStyle/>
            <a:p>
              <a:pPr marL="0" lvl="0" indent="0" algn="ctr">
                <a:lnSpc>
                  <a:spcPts val="1919"/>
                </a:lnSpc>
                <a:spcBef>
                  <a:spcPct val="0"/>
                </a:spcBef>
              </a:pPr>
              <a:endParaRPr>
                <a:latin typeface="微軟正黑體" panose="020B0604030504040204" pitchFamily="34" charset="-120"/>
                <a:ea typeface="微軟正黑體" panose="020B0604030504040204" pitchFamily="34" charset="-120"/>
              </a:endParaRPr>
            </a:p>
          </p:txBody>
        </p:sp>
      </p:grpSp>
      <p:grpSp>
        <p:nvGrpSpPr>
          <p:cNvPr id="65" name="Group 65"/>
          <p:cNvGrpSpPr/>
          <p:nvPr/>
        </p:nvGrpSpPr>
        <p:grpSpPr>
          <a:xfrm>
            <a:off x="3912616" y="1200404"/>
            <a:ext cx="3412587" cy="780157"/>
            <a:chOff x="0" y="0"/>
            <a:chExt cx="898788" cy="205473"/>
          </a:xfrm>
        </p:grpSpPr>
        <p:sp>
          <p:nvSpPr>
            <p:cNvPr id="66" name="Freeform 66"/>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67" name="TextBox 67"/>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68" name="Group 68"/>
          <p:cNvGrpSpPr/>
          <p:nvPr/>
        </p:nvGrpSpPr>
        <p:grpSpPr>
          <a:xfrm>
            <a:off x="10932825" y="1200404"/>
            <a:ext cx="3412587" cy="780157"/>
            <a:chOff x="0" y="0"/>
            <a:chExt cx="898788" cy="205473"/>
          </a:xfrm>
        </p:grpSpPr>
        <p:sp>
          <p:nvSpPr>
            <p:cNvPr id="69" name="Freeform 69"/>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0" name="TextBox 70"/>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71" name="Group 71"/>
          <p:cNvGrpSpPr/>
          <p:nvPr/>
        </p:nvGrpSpPr>
        <p:grpSpPr>
          <a:xfrm>
            <a:off x="14441890" y="1200404"/>
            <a:ext cx="3412587" cy="780157"/>
            <a:chOff x="0" y="0"/>
            <a:chExt cx="898788" cy="205473"/>
          </a:xfrm>
        </p:grpSpPr>
        <p:sp>
          <p:nvSpPr>
            <p:cNvPr id="72" name="Freeform 72"/>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3" name="TextBox 73"/>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74" name="Group 74"/>
          <p:cNvGrpSpPr/>
          <p:nvPr/>
        </p:nvGrpSpPr>
        <p:grpSpPr>
          <a:xfrm>
            <a:off x="7425168" y="1200404"/>
            <a:ext cx="3412587" cy="780157"/>
            <a:chOff x="0" y="0"/>
            <a:chExt cx="898788" cy="205473"/>
          </a:xfrm>
        </p:grpSpPr>
        <p:sp>
          <p:nvSpPr>
            <p:cNvPr id="75" name="Freeform 75"/>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6" name="TextBox 76"/>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77" name="Group 77"/>
          <p:cNvGrpSpPr/>
          <p:nvPr/>
        </p:nvGrpSpPr>
        <p:grpSpPr>
          <a:xfrm>
            <a:off x="3912616" y="4173125"/>
            <a:ext cx="3412587" cy="780157"/>
            <a:chOff x="0" y="0"/>
            <a:chExt cx="898788" cy="205473"/>
          </a:xfrm>
        </p:grpSpPr>
        <p:sp>
          <p:nvSpPr>
            <p:cNvPr id="78" name="Freeform 78"/>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79" name="TextBox 79"/>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0" name="Group 80"/>
          <p:cNvGrpSpPr/>
          <p:nvPr/>
        </p:nvGrpSpPr>
        <p:grpSpPr>
          <a:xfrm>
            <a:off x="10932825" y="4173125"/>
            <a:ext cx="3412587" cy="780157"/>
            <a:chOff x="0" y="0"/>
            <a:chExt cx="898788" cy="205473"/>
          </a:xfrm>
        </p:grpSpPr>
        <p:sp>
          <p:nvSpPr>
            <p:cNvPr id="81" name="Freeform 81"/>
            <p:cNvSpPr/>
            <p:nvPr/>
          </p:nvSpPr>
          <p:spPr>
            <a:xfrm>
              <a:off x="0" y="0"/>
              <a:ext cx="898788" cy="205473"/>
            </a:xfrm>
            <a:custGeom>
              <a:avLst/>
              <a:gdLst/>
              <a:ahLst/>
              <a:cxnLst/>
              <a:rect l="l" t="t" r="r" b="b"/>
              <a:pathLst>
                <a:path w="898788" h="205473">
                  <a:moveTo>
                    <a:pt x="18149" y="0"/>
                  </a:moveTo>
                  <a:lnTo>
                    <a:pt x="880639" y="0"/>
                  </a:lnTo>
                  <a:cubicBezTo>
                    <a:pt x="890663" y="0"/>
                    <a:pt x="898788" y="8126"/>
                    <a:pt x="898788" y="18149"/>
                  </a:cubicBezTo>
                  <a:lnTo>
                    <a:pt x="898788" y="187324"/>
                  </a:lnTo>
                  <a:cubicBezTo>
                    <a:pt x="898788" y="197348"/>
                    <a:pt x="890663" y="205473"/>
                    <a:pt x="880639" y="205473"/>
                  </a:cubicBezTo>
                  <a:lnTo>
                    <a:pt x="18149" y="205473"/>
                  </a:lnTo>
                  <a:cubicBezTo>
                    <a:pt x="8126" y="205473"/>
                    <a:pt x="0" y="197348"/>
                    <a:pt x="0" y="187324"/>
                  </a:cubicBezTo>
                  <a:lnTo>
                    <a:pt x="0" y="18149"/>
                  </a:lnTo>
                  <a:cubicBezTo>
                    <a:pt x="0" y="8126"/>
                    <a:pt x="8126" y="0"/>
                    <a:pt x="18149"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82" name="TextBox 82"/>
            <p:cNvSpPr txBox="1"/>
            <p:nvPr/>
          </p:nvSpPr>
          <p:spPr>
            <a:xfrm>
              <a:off x="0" y="9525"/>
              <a:ext cx="898788"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3" name="Group 83"/>
          <p:cNvGrpSpPr/>
          <p:nvPr/>
        </p:nvGrpSpPr>
        <p:grpSpPr>
          <a:xfrm>
            <a:off x="407506" y="1200404"/>
            <a:ext cx="3371850" cy="780157"/>
            <a:chOff x="0" y="0"/>
            <a:chExt cx="888059" cy="205473"/>
          </a:xfrm>
        </p:grpSpPr>
        <p:sp>
          <p:nvSpPr>
            <p:cNvPr id="84" name="Freeform 84"/>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85" name="TextBox 85"/>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6" name="Group 86"/>
          <p:cNvGrpSpPr/>
          <p:nvPr/>
        </p:nvGrpSpPr>
        <p:grpSpPr>
          <a:xfrm>
            <a:off x="407506" y="7121737"/>
            <a:ext cx="8650746" cy="780157"/>
            <a:chOff x="0" y="0"/>
            <a:chExt cx="2278386" cy="205473"/>
          </a:xfrm>
        </p:grpSpPr>
        <p:sp>
          <p:nvSpPr>
            <p:cNvPr id="87" name="Freeform 87"/>
            <p:cNvSpPr/>
            <p:nvPr/>
          </p:nvSpPr>
          <p:spPr>
            <a:xfrm>
              <a:off x="0" y="0"/>
              <a:ext cx="2278386" cy="205473"/>
            </a:xfrm>
            <a:custGeom>
              <a:avLst/>
              <a:gdLst/>
              <a:ahLst/>
              <a:cxnLst/>
              <a:rect l="l" t="t" r="r" b="b"/>
              <a:pathLst>
                <a:path w="2278386" h="205473">
                  <a:moveTo>
                    <a:pt x="7160" y="0"/>
                  </a:moveTo>
                  <a:lnTo>
                    <a:pt x="2271226" y="0"/>
                  </a:lnTo>
                  <a:cubicBezTo>
                    <a:pt x="2275181" y="0"/>
                    <a:pt x="2278386" y="3205"/>
                    <a:pt x="2278386" y="7160"/>
                  </a:cubicBezTo>
                  <a:lnTo>
                    <a:pt x="2278386" y="198314"/>
                  </a:lnTo>
                  <a:cubicBezTo>
                    <a:pt x="2278386" y="202268"/>
                    <a:pt x="2275181" y="205473"/>
                    <a:pt x="2271226" y="205473"/>
                  </a:cubicBezTo>
                  <a:lnTo>
                    <a:pt x="7160" y="205473"/>
                  </a:lnTo>
                  <a:cubicBezTo>
                    <a:pt x="3205" y="205473"/>
                    <a:pt x="0" y="202268"/>
                    <a:pt x="0" y="198314"/>
                  </a:cubicBezTo>
                  <a:lnTo>
                    <a:pt x="0" y="7160"/>
                  </a:lnTo>
                  <a:cubicBezTo>
                    <a:pt x="0" y="3205"/>
                    <a:pt x="3205" y="0"/>
                    <a:pt x="7160"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88" name="TextBox 88"/>
            <p:cNvSpPr txBox="1"/>
            <p:nvPr/>
          </p:nvSpPr>
          <p:spPr>
            <a:xfrm>
              <a:off x="0" y="9525"/>
              <a:ext cx="2278386"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89" name="Group 89"/>
          <p:cNvGrpSpPr/>
          <p:nvPr/>
        </p:nvGrpSpPr>
        <p:grpSpPr>
          <a:xfrm>
            <a:off x="9195664" y="7121737"/>
            <a:ext cx="8618076" cy="780157"/>
            <a:chOff x="0" y="0"/>
            <a:chExt cx="2269781" cy="205473"/>
          </a:xfrm>
        </p:grpSpPr>
        <p:sp>
          <p:nvSpPr>
            <p:cNvPr id="90" name="Freeform 90"/>
            <p:cNvSpPr/>
            <p:nvPr/>
          </p:nvSpPr>
          <p:spPr>
            <a:xfrm>
              <a:off x="0" y="0"/>
              <a:ext cx="2269781" cy="205473"/>
            </a:xfrm>
            <a:custGeom>
              <a:avLst/>
              <a:gdLst/>
              <a:ahLst/>
              <a:cxnLst/>
              <a:rect l="l" t="t" r="r" b="b"/>
              <a:pathLst>
                <a:path w="2269781" h="205473">
                  <a:moveTo>
                    <a:pt x="7187" y="0"/>
                  </a:moveTo>
                  <a:lnTo>
                    <a:pt x="2262595" y="0"/>
                  </a:lnTo>
                  <a:cubicBezTo>
                    <a:pt x="2264501" y="0"/>
                    <a:pt x="2266329" y="757"/>
                    <a:pt x="2267677" y="2105"/>
                  </a:cubicBezTo>
                  <a:cubicBezTo>
                    <a:pt x="2269024" y="3453"/>
                    <a:pt x="2269781" y="5281"/>
                    <a:pt x="2269781" y="7187"/>
                  </a:cubicBezTo>
                  <a:lnTo>
                    <a:pt x="2269781" y="198287"/>
                  </a:lnTo>
                  <a:cubicBezTo>
                    <a:pt x="2269781" y="200193"/>
                    <a:pt x="2269024" y="202021"/>
                    <a:pt x="2267677" y="203368"/>
                  </a:cubicBezTo>
                  <a:cubicBezTo>
                    <a:pt x="2266329" y="204716"/>
                    <a:pt x="2264501" y="205473"/>
                    <a:pt x="2262595" y="205473"/>
                  </a:cubicBezTo>
                  <a:lnTo>
                    <a:pt x="7187" y="205473"/>
                  </a:lnTo>
                  <a:cubicBezTo>
                    <a:pt x="5281" y="205473"/>
                    <a:pt x="3453" y="204716"/>
                    <a:pt x="2105" y="203368"/>
                  </a:cubicBezTo>
                  <a:cubicBezTo>
                    <a:pt x="757" y="202021"/>
                    <a:pt x="0" y="200193"/>
                    <a:pt x="0" y="198287"/>
                  </a:cubicBezTo>
                  <a:lnTo>
                    <a:pt x="0" y="7187"/>
                  </a:lnTo>
                  <a:cubicBezTo>
                    <a:pt x="0" y="5281"/>
                    <a:pt x="757" y="3453"/>
                    <a:pt x="2105" y="2105"/>
                  </a:cubicBezTo>
                  <a:cubicBezTo>
                    <a:pt x="3453" y="757"/>
                    <a:pt x="5281" y="0"/>
                    <a:pt x="7187"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91" name="TextBox 91"/>
            <p:cNvSpPr txBox="1"/>
            <p:nvPr/>
          </p:nvSpPr>
          <p:spPr>
            <a:xfrm>
              <a:off x="0" y="9525"/>
              <a:ext cx="2269781"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92" name="Group 92"/>
          <p:cNvGrpSpPr/>
          <p:nvPr/>
        </p:nvGrpSpPr>
        <p:grpSpPr>
          <a:xfrm>
            <a:off x="3912616" y="1200404"/>
            <a:ext cx="3371850" cy="780157"/>
            <a:chOff x="0" y="0"/>
            <a:chExt cx="888059" cy="205473"/>
          </a:xfrm>
        </p:grpSpPr>
        <p:sp>
          <p:nvSpPr>
            <p:cNvPr id="93" name="Freeform 93"/>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94" name="TextBox 94"/>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95" name="Group 95"/>
          <p:cNvGrpSpPr/>
          <p:nvPr/>
        </p:nvGrpSpPr>
        <p:grpSpPr>
          <a:xfrm>
            <a:off x="10932825" y="1200404"/>
            <a:ext cx="3371850" cy="780157"/>
            <a:chOff x="0" y="0"/>
            <a:chExt cx="888059" cy="205473"/>
          </a:xfrm>
        </p:grpSpPr>
        <p:sp>
          <p:nvSpPr>
            <p:cNvPr id="96" name="Freeform 96"/>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97" name="TextBox 97"/>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98" name="Group 98"/>
          <p:cNvGrpSpPr/>
          <p:nvPr/>
        </p:nvGrpSpPr>
        <p:grpSpPr>
          <a:xfrm>
            <a:off x="14441890" y="1200404"/>
            <a:ext cx="3371850" cy="780157"/>
            <a:chOff x="0" y="0"/>
            <a:chExt cx="888059" cy="205473"/>
          </a:xfrm>
        </p:grpSpPr>
        <p:sp>
          <p:nvSpPr>
            <p:cNvPr id="99" name="Freeform 99"/>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00" name="TextBox 100"/>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01" name="Group 101"/>
          <p:cNvGrpSpPr/>
          <p:nvPr/>
        </p:nvGrpSpPr>
        <p:grpSpPr>
          <a:xfrm>
            <a:off x="7425168" y="1200404"/>
            <a:ext cx="3371850" cy="780157"/>
            <a:chOff x="0" y="0"/>
            <a:chExt cx="888059" cy="205473"/>
          </a:xfrm>
        </p:grpSpPr>
        <p:sp>
          <p:nvSpPr>
            <p:cNvPr id="102" name="Freeform 102"/>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03" name="TextBox 103"/>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04" name="Group 104"/>
          <p:cNvGrpSpPr/>
          <p:nvPr/>
        </p:nvGrpSpPr>
        <p:grpSpPr>
          <a:xfrm>
            <a:off x="3912616" y="4173125"/>
            <a:ext cx="3371850" cy="780157"/>
            <a:chOff x="0" y="0"/>
            <a:chExt cx="888059" cy="205473"/>
          </a:xfrm>
        </p:grpSpPr>
        <p:sp>
          <p:nvSpPr>
            <p:cNvPr id="105" name="Freeform 105"/>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06" name="TextBox 106"/>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07" name="Group 107"/>
          <p:cNvGrpSpPr/>
          <p:nvPr/>
        </p:nvGrpSpPr>
        <p:grpSpPr>
          <a:xfrm>
            <a:off x="10932825" y="4173125"/>
            <a:ext cx="3371850" cy="780157"/>
            <a:chOff x="0" y="0"/>
            <a:chExt cx="888059" cy="205473"/>
          </a:xfrm>
        </p:grpSpPr>
        <p:sp>
          <p:nvSpPr>
            <p:cNvPr id="108" name="Freeform 108"/>
            <p:cNvSpPr/>
            <p:nvPr/>
          </p:nvSpPr>
          <p:spPr>
            <a:xfrm>
              <a:off x="0" y="0"/>
              <a:ext cx="888059" cy="205473"/>
            </a:xfrm>
            <a:custGeom>
              <a:avLst/>
              <a:gdLst/>
              <a:ahLst/>
              <a:cxnLst/>
              <a:rect l="l" t="t" r="r" b="b"/>
              <a:pathLst>
                <a:path w="888059" h="205473">
                  <a:moveTo>
                    <a:pt x="18368" y="0"/>
                  </a:moveTo>
                  <a:lnTo>
                    <a:pt x="869691" y="0"/>
                  </a:lnTo>
                  <a:cubicBezTo>
                    <a:pt x="874563" y="0"/>
                    <a:pt x="879235" y="1935"/>
                    <a:pt x="882679" y="5380"/>
                  </a:cubicBezTo>
                  <a:cubicBezTo>
                    <a:pt x="886124" y="8825"/>
                    <a:pt x="888059" y="13497"/>
                    <a:pt x="888059" y="18368"/>
                  </a:cubicBezTo>
                  <a:lnTo>
                    <a:pt x="888059" y="187105"/>
                  </a:lnTo>
                  <a:cubicBezTo>
                    <a:pt x="888059" y="191977"/>
                    <a:pt x="886124" y="196649"/>
                    <a:pt x="882679" y="200093"/>
                  </a:cubicBezTo>
                  <a:cubicBezTo>
                    <a:pt x="879235" y="203538"/>
                    <a:pt x="874563" y="205473"/>
                    <a:pt x="869691" y="205473"/>
                  </a:cubicBezTo>
                  <a:lnTo>
                    <a:pt x="18368" y="205473"/>
                  </a:lnTo>
                  <a:cubicBezTo>
                    <a:pt x="13497" y="205473"/>
                    <a:pt x="8825" y="203538"/>
                    <a:pt x="5380" y="200093"/>
                  </a:cubicBezTo>
                  <a:cubicBezTo>
                    <a:pt x="1935" y="196649"/>
                    <a:pt x="0" y="191977"/>
                    <a:pt x="0" y="187105"/>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09" name="TextBox 109"/>
            <p:cNvSpPr txBox="1"/>
            <p:nvPr/>
          </p:nvSpPr>
          <p:spPr>
            <a:xfrm>
              <a:off x="0" y="9525"/>
              <a:ext cx="888059"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0" name="Group 110"/>
          <p:cNvGrpSpPr/>
          <p:nvPr/>
        </p:nvGrpSpPr>
        <p:grpSpPr>
          <a:xfrm>
            <a:off x="14438115" y="493943"/>
            <a:ext cx="1658574" cy="400556"/>
            <a:chOff x="0" y="0"/>
            <a:chExt cx="436826" cy="105496"/>
          </a:xfrm>
        </p:grpSpPr>
        <p:sp>
          <p:nvSpPr>
            <p:cNvPr id="111" name="Freeform 111"/>
            <p:cNvSpPr/>
            <p:nvPr/>
          </p:nvSpPr>
          <p:spPr>
            <a:xfrm>
              <a:off x="0" y="0"/>
              <a:ext cx="436826" cy="105496"/>
            </a:xfrm>
            <a:custGeom>
              <a:avLst/>
              <a:gdLst/>
              <a:ahLst/>
              <a:cxnLst/>
              <a:rect l="l" t="t" r="r" b="b"/>
              <a:pathLst>
                <a:path w="436826" h="105496">
                  <a:moveTo>
                    <a:pt x="37343" y="0"/>
                  </a:moveTo>
                  <a:lnTo>
                    <a:pt x="399484" y="0"/>
                  </a:lnTo>
                  <a:cubicBezTo>
                    <a:pt x="420107" y="0"/>
                    <a:pt x="436826" y="16719"/>
                    <a:pt x="436826" y="37343"/>
                  </a:cubicBezTo>
                  <a:lnTo>
                    <a:pt x="436826" y="68154"/>
                  </a:lnTo>
                  <a:cubicBezTo>
                    <a:pt x="436826" y="88777"/>
                    <a:pt x="420107" y="105496"/>
                    <a:pt x="399484" y="105496"/>
                  </a:cubicBezTo>
                  <a:lnTo>
                    <a:pt x="37343" y="105496"/>
                  </a:lnTo>
                  <a:cubicBezTo>
                    <a:pt x="27439" y="105496"/>
                    <a:pt x="17940" y="101562"/>
                    <a:pt x="10937" y="94559"/>
                  </a:cubicBezTo>
                  <a:cubicBezTo>
                    <a:pt x="3934" y="87556"/>
                    <a:pt x="0" y="78058"/>
                    <a:pt x="0" y="68154"/>
                  </a:cubicBezTo>
                  <a:lnTo>
                    <a:pt x="0" y="37343"/>
                  </a:lnTo>
                  <a:cubicBezTo>
                    <a:pt x="0" y="16719"/>
                    <a:pt x="16719" y="0"/>
                    <a:pt x="3734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12" name="TextBox 112"/>
            <p:cNvSpPr txBox="1"/>
            <p:nvPr/>
          </p:nvSpPr>
          <p:spPr>
            <a:xfrm>
              <a:off x="0" y="9525"/>
              <a:ext cx="436826"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3" name="Group 113"/>
          <p:cNvGrpSpPr/>
          <p:nvPr/>
        </p:nvGrpSpPr>
        <p:grpSpPr>
          <a:xfrm>
            <a:off x="16195904" y="493943"/>
            <a:ext cx="1658574" cy="400556"/>
            <a:chOff x="0" y="0"/>
            <a:chExt cx="436826" cy="105496"/>
          </a:xfrm>
        </p:grpSpPr>
        <p:sp>
          <p:nvSpPr>
            <p:cNvPr id="114" name="Freeform 114"/>
            <p:cNvSpPr/>
            <p:nvPr/>
          </p:nvSpPr>
          <p:spPr>
            <a:xfrm>
              <a:off x="0" y="0"/>
              <a:ext cx="436826" cy="105496"/>
            </a:xfrm>
            <a:custGeom>
              <a:avLst/>
              <a:gdLst/>
              <a:ahLst/>
              <a:cxnLst/>
              <a:rect l="l" t="t" r="r" b="b"/>
              <a:pathLst>
                <a:path w="436826" h="105496">
                  <a:moveTo>
                    <a:pt x="37343" y="0"/>
                  </a:moveTo>
                  <a:lnTo>
                    <a:pt x="399484" y="0"/>
                  </a:lnTo>
                  <a:cubicBezTo>
                    <a:pt x="420107" y="0"/>
                    <a:pt x="436826" y="16719"/>
                    <a:pt x="436826" y="37343"/>
                  </a:cubicBezTo>
                  <a:lnTo>
                    <a:pt x="436826" y="68154"/>
                  </a:lnTo>
                  <a:cubicBezTo>
                    <a:pt x="436826" y="88777"/>
                    <a:pt x="420107" y="105496"/>
                    <a:pt x="399484" y="105496"/>
                  </a:cubicBezTo>
                  <a:lnTo>
                    <a:pt x="37343" y="105496"/>
                  </a:lnTo>
                  <a:cubicBezTo>
                    <a:pt x="27439" y="105496"/>
                    <a:pt x="17940" y="101562"/>
                    <a:pt x="10937" y="94559"/>
                  </a:cubicBezTo>
                  <a:cubicBezTo>
                    <a:pt x="3934" y="87556"/>
                    <a:pt x="0" y="78058"/>
                    <a:pt x="0" y="68154"/>
                  </a:cubicBezTo>
                  <a:lnTo>
                    <a:pt x="0" y="37343"/>
                  </a:lnTo>
                  <a:cubicBezTo>
                    <a:pt x="0" y="16719"/>
                    <a:pt x="16719" y="0"/>
                    <a:pt x="3734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15" name="TextBox 115"/>
            <p:cNvSpPr txBox="1"/>
            <p:nvPr/>
          </p:nvSpPr>
          <p:spPr>
            <a:xfrm>
              <a:off x="0" y="9525"/>
              <a:ext cx="436826"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6" name="Group 116"/>
          <p:cNvGrpSpPr/>
          <p:nvPr/>
        </p:nvGrpSpPr>
        <p:grpSpPr>
          <a:xfrm>
            <a:off x="14438115" y="496191"/>
            <a:ext cx="1624346" cy="400556"/>
            <a:chOff x="0" y="0"/>
            <a:chExt cx="427811" cy="105496"/>
          </a:xfrm>
        </p:grpSpPr>
        <p:sp>
          <p:nvSpPr>
            <p:cNvPr id="117" name="Freeform 117"/>
            <p:cNvSpPr/>
            <p:nvPr/>
          </p:nvSpPr>
          <p:spPr>
            <a:xfrm>
              <a:off x="0" y="0"/>
              <a:ext cx="427811" cy="105496"/>
            </a:xfrm>
            <a:custGeom>
              <a:avLst/>
              <a:gdLst/>
              <a:ahLst/>
              <a:cxnLst/>
              <a:rect l="l" t="t" r="r" b="b"/>
              <a:pathLst>
                <a:path w="427811" h="105496">
                  <a:moveTo>
                    <a:pt x="38129" y="0"/>
                  </a:moveTo>
                  <a:lnTo>
                    <a:pt x="389682" y="0"/>
                  </a:lnTo>
                  <a:cubicBezTo>
                    <a:pt x="410740" y="0"/>
                    <a:pt x="427811" y="17071"/>
                    <a:pt x="427811" y="38129"/>
                  </a:cubicBezTo>
                  <a:lnTo>
                    <a:pt x="427811" y="67367"/>
                  </a:lnTo>
                  <a:cubicBezTo>
                    <a:pt x="427811" y="77479"/>
                    <a:pt x="423794" y="87178"/>
                    <a:pt x="416644" y="94328"/>
                  </a:cubicBezTo>
                  <a:cubicBezTo>
                    <a:pt x="409493" y="101479"/>
                    <a:pt x="399795" y="105496"/>
                    <a:pt x="389682" y="105496"/>
                  </a:cubicBezTo>
                  <a:lnTo>
                    <a:pt x="38129" y="105496"/>
                  </a:lnTo>
                  <a:cubicBezTo>
                    <a:pt x="28017" y="105496"/>
                    <a:pt x="18318" y="101479"/>
                    <a:pt x="11168" y="94328"/>
                  </a:cubicBezTo>
                  <a:cubicBezTo>
                    <a:pt x="4017" y="87178"/>
                    <a:pt x="0" y="77479"/>
                    <a:pt x="0" y="67367"/>
                  </a:cubicBezTo>
                  <a:lnTo>
                    <a:pt x="0" y="38129"/>
                  </a:lnTo>
                  <a:cubicBezTo>
                    <a:pt x="0" y="28017"/>
                    <a:pt x="4017" y="18318"/>
                    <a:pt x="11168" y="11168"/>
                  </a:cubicBezTo>
                  <a:cubicBezTo>
                    <a:pt x="18318" y="4017"/>
                    <a:pt x="28017" y="0"/>
                    <a:pt x="38129"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18" name="TextBox 118"/>
            <p:cNvSpPr txBox="1"/>
            <p:nvPr/>
          </p:nvSpPr>
          <p:spPr>
            <a:xfrm>
              <a:off x="0" y="9525"/>
              <a:ext cx="427811"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19" name="Group 119"/>
          <p:cNvGrpSpPr/>
          <p:nvPr/>
        </p:nvGrpSpPr>
        <p:grpSpPr>
          <a:xfrm>
            <a:off x="16195904" y="496191"/>
            <a:ext cx="1624346" cy="400556"/>
            <a:chOff x="0" y="0"/>
            <a:chExt cx="427811" cy="105496"/>
          </a:xfrm>
        </p:grpSpPr>
        <p:sp>
          <p:nvSpPr>
            <p:cNvPr id="120" name="Freeform 120"/>
            <p:cNvSpPr/>
            <p:nvPr/>
          </p:nvSpPr>
          <p:spPr>
            <a:xfrm>
              <a:off x="0" y="0"/>
              <a:ext cx="427811" cy="105496"/>
            </a:xfrm>
            <a:custGeom>
              <a:avLst/>
              <a:gdLst/>
              <a:ahLst/>
              <a:cxnLst/>
              <a:rect l="l" t="t" r="r" b="b"/>
              <a:pathLst>
                <a:path w="427811" h="105496">
                  <a:moveTo>
                    <a:pt x="38129" y="0"/>
                  </a:moveTo>
                  <a:lnTo>
                    <a:pt x="389682" y="0"/>
                  </a:lnTo>
                  <a:cubicBezTo>
                    <a:pt x="410740" y="0"/>
                    <a:pt x="427811" y="17071"/>
                    <a:pt x="427811" y="38129"/>
                  </a:cubicBezTo>
                  <a:lnTo>
                    <a:pt x="427811" y="67367"/>
                  </a:lnTo>
                  <a:cubicBezTo>
                    <a:pt x="427811" y="77479"/>
                    <a:pt x="423794" y="87178"/>
                    <a:pt x="416644" y="94328"/>
                  </a:cubicBezTo>
                  <a:cubicBezTo>
                    <a:pt x="409493" y="101479"/>
                    <a:pt x="399795" y="105496"/>
                    <a:pt x="389682" y="105496"/>
                  </a:cubicBezTo>
                  <a:lnTo>
                    <a:pt x="38129" y="105496"/>
                  </a:lnTo>
                  <a:cubicBezTo>
                    <a:pt x="28017" y="105496"/>
                    <a:pt x="18318" y="101479"/>
                    <a:pt x="11168" y="94328"/>
                  </a:cubicBezTo>
                  <a:cubicBezTo>
                    <a:pt x="4017" y="87178"/>
                    <a:pt x="0" y="77479"/>
                    <a:pt x="0" y="67367"/>
                  </a:cubicBezTo>
                  <a:lnTo>
                    <a:pt x="0" y="38129"/>
                  </a:lnTo>
                  <a:cubicBezTo>
                    <a:pt x="0" y="28017"/>
                    <a:pt x="4017" y="18318"/>
                    <a:pt x="11168" y="11168"/>
                  </a:cubicBezTo>
                  <a:cubicBezTo>
                    <a:pt x="18318" y="4017"/>
                    <a:pt x="28017" y="0"/>
                    <a:pt x="38129"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21" name="TextBox 121"/>
            <p:cNvSpPr txBox="1"/>
            <p:nvPr/>
          </p:nvSpPr>
          <p:spPr>
            <a:xfrm>
              <a:off x="0" y="9525"/>
              <a:ext cx="427811"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22" name="Group 122"/>
          <p:cNvGrpSpPr/>
          <p:nvPr/>
        </p:nvGrpSpPr>
        <p:grpSpPr>
          <a:xfrm>
            <a:off x="446133" y="1200404"/>
            <a:ext cx="779801" cy="780157"/>
            <a:chOff x="0" y="0"/>
            <a:chExt cx="205380" cy="205473"/>
          </a:xfrm>
        </p:grpSpPr>
        <p:sp>
          <p:nvSpPr>
            <p:cNvPr id="123" name="Freeform 123"/>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24" name="TextBox 124"/>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25" name="Group 125"/>
          <p:cNvGrpSpPr/>
          <p:nvPr/>
        </p:nvGrpSpPr>
        <p:grpSpPr>
          <a:xfrm>
            <a:off x="446133" y="7121737"/>
            <a:ext cx="779801" cy="780157"/>
            <a:chOff x="0" y="0"/>
            <a:chExt cx="205380" cy="205473"/>
          </a:xfrm>
        </p:grpSpPr>
        <p:sp>
          <p:nvSpPr>
            <p:cNvPr id="126" name="Freeform 126"/>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27" name="TextBox 127"/>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28" name="Group 128"/>
          <p:cNvGrpSpPr/>
          <p:nvPr/>
        </p:nvGrpSpPr>
        <p:grpSpPr>
          <a:xfrm>
            <a:off x="9234291" y="7121737"/>
            <a:ext cx="779801" cy="780157"/>
            <a:chOff x="0" y="0"/>
            <a:chExt cx="205380" cy="205473"/>
          </a:xfrm>
        </p:grpSpPr>
        <p:sp>
          <p:nvSpPr>
            <p:cNvPr id="129" name="Freeform 129"/>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0" name="TextBox 130"/>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31" name="Group 131"/>
          <p:cNvGrpSpPr/>
          <p:nvPr/>
        </p:nvGrpSpPr>
        <p:grpSpPr>
          <a:xfrm>
            <a:off x="3951243" y="1200404"/>
            <a:ext cx="779801" cy="780157"/>
            <a:chOff x="0" y="0"/>
            <a:chExt cx="205380" cy="205473"/>
          </a:xfrm>
        </p:grpSpPr>
        <p:sp>
          <p:nvSpPr>
            <p:cNvPr id="132" name="Freeform 132"/>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3" name="TextBox 133"/>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34" name="Group 134"/>
          <p:cNvGrpSpPr/>
          <p:nvPr/>
        </p:nvGrpSpPr>
        <p:grpSpPr>
          <a:xfrm>
            <a:off x="10971451" y="1200404"/>
            <a:ext cx="779801" cy="780157"/>
            <a:chOff x="0" y="0"/>
            <a:chExt cx="205380" cy="205473"/>
          </a:xfrm>
        </p:grpSpPr>
        <p:sp>
          <p:nvSpPr>
            <p:cNvPr id="135" name="Freeform 135"/>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6" name="TextBox 136"/>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37" name="Group 137"/>
          <p:cNvGrpSpPr/>
          <p:nvPr/>
        </p:nvGrpSpPr>
        <p:grpSpPr>
          <a:xfrm>
            <a:off x="14480517" y="1200404"/>
            <a:ext cx="779801" cy="780157"/>
            <a:chOff x="0" y="0"/>
            <a:chExt cx="205380" cy="205473"/>
          </a:xfrm>
        </p:grpSpPr>
        <p:sp>
          <p:nvSpPr>
            <p:cNvPr id="138" name="Freeform 138"/>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39" name="TextBox 139"/>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0" name="Group 140"/>
          <p:cNvGrpSpPr/>
          <p:nvPr/>
        </p:nvGrpSpPr>
        <p:grpSpPr>
          <a:xfrm>
            <a:off x="7463795" y="1200404"/>
            <a:ext cx="779801" cy="780157"/>
            <a:chOff x="0" y="0"/>
            <a:chExt cx="205380" cy="205473"/>
          </a:xfrm>
        </p:grpSpPr>
        <p:sp>
          <p:nvSpPr>
            <p:cNvPr id="141" name="Freeform 141"/>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42" name="TextBox 142"/>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3" name="Group 143"/>
          <p:cNvGrpSpPr/>
          <p:nvPr/>
        </p:nvGrpSpPr>
        <p:grpSpPr>
          <a:xfrm>
            <a:off x="3951243" y="4173125"/>
            <a:ext cx="779801" cy="780157"/>
            <a:chOff x="0" y="0"/>
            <a:chExt cx="205380" cy="205473"/>
          </a:xfrm>
        </p:grpSpPr>
        <p:sp>
          <p:nvSpPr>
            <p:cNvPr id="144" name="Freeform 144"/>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45" name="TextBox 145"/>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6" name="Group 146"/>
          <p:cNvGrpSpPr/>
          <p:nvPr/>
        </p:nvGrpSpPr>
        <p:grpSpPr>
          <a:xfrm>
            <a:off x="10971451" y="4173125"/>
            <a:ext cx="779801" cy="780157"/>
            <a:chOff x="0" y="0"/>
            <a:chExt cx="205380" cy="205473"/>
          </a:xfrm>
        </p:grpSpPr>
        <p:sp>
          <p:nvSpPr>
            <p:cNvPr id="147" name="Freeform 147"/>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48" name="TextBox 148"/>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49" name="Group 149"/>
          <p:cNvGrpSpPr/>
          <p:nvPr/>
        </p:nvGrpSpPr>
        <p:grpSpPr>
          <a:xfrm>
            <a:off x="407506" y="1200404"/>
            <a:ext cx="779801" cy="780157"/>
            <a:chOff x="0" y="0"/>
            <a:chExt cx="205380" cy="205473"/>
          </a:xfrm>
        </p:grpSpPr>
        <p:sp>
          <p:nvSpPr>
            <p:cNvPr id="150" name="Freeform 150"/>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51" name="TextBox 151"/>
            <p:cNvSpPr txBox="1"/>
            <p:nvPr/>
          </p:nvSpPr>
          <p:spPr>
            <a:xfrm>
              <a:off x="0" y="9525"/>
              <a:ext cx="205380" cy="195948"/>
            </a:xfrm>
            <a:prstGeom prst="rect">
              <a:avLst/>
            </a:prstGeom>
          </p:spPr>
          <p:txBody>
            <a:bodyPr lIns="50800" tIns="50800" rIns="50800" bIns="50800" rtlCol="0" anchor="ctr"/>
            <a:lstStyle/>
            <a:p>
              <a:pPr algn="ctr">
                <a:lnSpc>
                  <a:spcPts val="1919"/>
                </a:lnSpc>
              </a:pPr>
              <a:endParaRPr/>
            </a:p>
          </p:txBody>
        </p:sp>
      </p:grpSp>
      <p:grpSp>
        <p:nvGrpSpPr>
          <p:cNvPr id="152" name="Group 152"/>
          <p:cNvGrpSpPr/>
          <p:nvPr/>
        </p:nvGrpSpPr>
        <p:grpSpPr>
          <a:xfrm>
            <a:off x="407506" y="7121737"/>
            <a:ext cx="779801" cy="780157"/>
            <a:chOff x="0" y="0"/>
            <a:chExt cx="205380" cy="205473"/>
          </a:xfrm>
        </p:grpSpPr>
        <p:sp>
          <p:nvSpPr>
            <p:cNvPr id="153" name="Freeform 153"/>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54" name="TextBox 154"/>
            <p:cNvSpPr txBox="1"/>
            <p:nvPr/>
          </p:nvSpPr>
          <p:spPr>
            <a:xfrm>
              <a:off x="0" y="9525"/>
              <a:ext cx="205380" cy="195948"/>
            </a:xfrm>
            <a:prstGeom prst="rect">
              <a:avLst/>
            </a:prstGeom>
          </p:spPr>
          <p:txBody>
            <a:bodyPr lIns="50800" tIns="50800" rIns="50800" bIns="50800" rtlCol="0" anchor="ctr"/>
            <a:lstStyle/>
            <a:p>
              <a:pPr algn="ctr">
                <a:lnSpc>
                  <a:spcPts val="1919"/>
                </a:lnSpc>
              </a:pPr>
              <a:endParaRPr/>
            </a:p>
          </p:txBody>
        </p:sp>
      </p:grpSp>
      <p:grpSp>
        <p:nvGrpSpPr>
          <p:cNvPr id="155" name="Group 155"/>
          <p:cNvGrpSpPr/>
          <p:nvPr/>
        </p:nvGrpSpPr>
        <p:grpSpPr>
          <a:xfrm>
            <a:off x="9195664" y="7121737"/>
            <a:ext cx="779801" cy="780157"/>
            <a:chOff x="0" y="0"/>
            <a:chExt cx="205380" cy="205473"/>
          </a:xfrm>
        </p:grpSpPr>
        <p:sp>
          <p:nvSpPr>
            <p:cNvPr id="156" name="Freeform 156"/>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57" name="TextBox 157"/>
            <p:cNvSpPr txBox="1"/>
            <p:nvPr/>
          </p:nvSpPr>
          <p:spPr>
            <a:xfrm>
              <a:off x="0" y="9525"/>
              <a:ext cx="205380" cy="195948"/>
            </a:xfrm>
            <a:prstGeom prst="rect">
              <a:avLst/>
            </a:prstGeom>
          </p:spPr>
          <p:txBody>
            <a:bodyPr lIns="50800" tIns="50800" rIns="50800" bIns="50800" rtlCol="0" anchor="ctr"/>
            <a:lstStyle/>
            <a:p>
              <a:pPr algn="ctr">
                <a:lnSpc>
                  <a:spcPts val="1919"/>
                </a:lnSpc>
              </a:pPr>
              <a:endParaRPr/>
            </a:p>
          </p:txBody>
        </p:sp>
      </p:grpSp>
      <p:grpSp>
        <p:nvGrpSpPr>
          <p:cNvPr id="158" name="Group 158"/>
          <p:cNvGrpSpPr/>
          <p:nvPr/>
        </p:nvGrpSpPr>
        <p:grpSpPr>
          <a:xfrm>
            <a:off x="3912616" y="1200404"/>
            <a:ext cx="779801" cy="780157"/>
            <a:chOff x="0" y="0"/>
            <a:chExt cx="205380" cy="205473"/>
          </a:xfrm>
        </p:grpSpPr>
        <p:sp>
          <p:nvSpPr>
            <p:cNvPr id="159" name="Freeform 159"/>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60" name="TextBox 160"/>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61" name="Group 161"/>
          <p:cNvGrpSpPr/>
          <p:nvPr/>
        </p:nvGrpSpPr>
        <p:grpSpPr>
          <a:xfrm>
            <a:off x="10932825" y="1200404"/>
            <a:ext cx="779801" cy="780157"/>
            <a:chOff x="0" y="0"/>
            <a:chExt cx="205380" cy="205473"/>
          </a:xfrm>
        </p:grpSpPr>
        <p:sp>
          <p:nvSpPr>
            <p:cNvPr id="162" name="Freeform 162"/>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63" name="TextBox 163"/>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64" name="Group 164"/>
          <p:cNvGrpSpPr/>
          <p:nvPr/>
        </p:nvGrpSpPr>
        <p:grpSpPr>
          <a:xfrm>
            <a:off x="14441890" y="1200404"/>
            <a:ext cx="779801" cy="780157"/>
            <a:chOff x="0" y="0"/>
            <a:chExt cx="205380" cy="205473"/>
          </a:xfrm>
        </p:grpSpPr>
        <p:sp>
          <p:nvSpPr>
            <p:cNvPr id="165" name="Freeform 165"/>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66" name="TextBox 166"/>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67" name="Group 167"/>
          <p:cNvGrpSpPr/>
          <p:nvPr/>
        </p:nvGrpSpPr>
        <p:grpSpPr>
          <a:xfrm>
            <a:off x="7425168" y="1200404"/>
            <a:ext cx="779801" cy="780157"/>
            <a:chOff x="0" y="0"/>
            <a:chExt cx="205380" cy="205473"/>
          </a:xfrm>
        </p:grpSpPr>
        <p:sp>
          <p:nvSpPr>
            <p:cNvPr id="168" name="Freeform 168"/>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69" name="TextBox 169"/>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70" name="Group 170"/>
          <p:cNvGrpSpPr/>
          <p:nvPr/>
        </p:nvGrpSpPr>
        <p:grpSpPr>
          <a:xfrm>
            <a:off x="3912616" y="4173125"/>
            <a:ext cx="779801" cy="780157"/>
            <a:chOff x="0" y="0"/>
            <a:chExt cx="205380" cy="205473"/>
          </a:xfrm>
        </p:grpSpPr>
        <p:sp>
          <p:nvSpPr>
            <p:cNvPr id="171" name="Freeform 171"/>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72" name="TextBox 172"/>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173" name="Group 173"/>
          <p:cNvGrpSpPr/>
          <p:nvPr/>
        </p:nvGrpSpPr>
        <p:grpSpPr>
          <a:xfrm>
            <a:off x="10932825" y="4173125"/>
            <a:ext cx="779801" cy="780157"/>
            <a:chOff x="0" y="0"/>
            <a:chExt cx="205380" cy="205473"/>
          </a:xfrm>
        </p:grpSpPr>
        <p:sp>
          <p:nvSpPr>
            <p:cNvPr id="174" name="Freeform 174"/>
            <p:cNvSpPr/>
            <p:nvPr/>
          </p:nvSpPr>
          <p:spPr>
            <a:xfrm>
              <a:off x="0" y="0"/>
              <a:ext cx="205380" cy="205473"/>
            </a:xfrm>
            <a:custGeom>
              <a:avLst/>
              <a:gdLst/>
              <a:ahLst/>
              <a:cxnLst/>
              <a:rect l="l" t="t" r="r" b="b"/>
              <a:pathLst>
                <a:path w="205380" h="205473">
                  <a:moveTo>
                    <a:pt x="79425" y="0"/>
                  </a:moveTo>
                  <a:lnTo>
                    <a:pt x="125955" y="0"/>
                  </a:lnTo>
                  <a:cubicBezTo>
                    <a:pt x="169820" y="0"/>
                    <a:pt x="205380" y="35560"/>
                    <a:pt x="205380" y="79425"/>
                  </a:cubicBezTo>
                  <a:lnTo>
                    <a:pt x="205380" y="126049"/>
                  </a:lnTo>
                  <a:cubicBezTo>
                    <a:pt x="205380" y="147113"/>
                    <a:pt x="197012" y="167315"/>
                    <a:pt x="182117" y="182210"/>
                  </a:cubicBezTo>
                  <a:cubicBezTo>
                    <a:pt x="167222" y="197105"/>
                    <a:pt x="147020" y="205473"/>
                    <a:pt x="125955" y="205473"/>
                  </a:cubicBezTo>
                  <a:lnTo>
                    <a:pt x="79425" y="205473"/>
                  </a:lnTo>
                  <a:cubicBezTo>
                    <a:pt x="58360" y="205473"/>
                    <a:pt x="38158" y="197105"/>
                    <a:pt x="23263" y="182210"/>
                  </a:cubicBezTo>
                  <a:cubicBezTo>
                    <a:pt x="8368" y="167315"/>
                    <a:pt x="0" y="147113"/>
                    <a:pt x="0" y="126049"/>
                  </a:cubicBezTo>
                  <a:lnTo>
                    <a:pt x="0" y="79425"/>
                  </a:lnTo>
                  <a:cubicBezTo>
                    <a:pt x="0" y="58360"/>
                    <a:pt x="8368" y="38158"/>
                    <a:pt x="23263" y="23263"/>
                  </a:cubicBezTo>
                  <a:cubicBezTo>
                    <a:pt x="38158" y="8368"/>
                    <a:pt x="58360" y="0"/>
                    <a:pt x="79425"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175" name="TextBox 175"/>
            <p:cNvSpPr txBox="1"/>
            <p:nvPr/>
          </p:nvSpPr>
          <p:spPr>
            <a:xfrm>
              <a:off x="0" y="9525"/>
              <a:ext cx="205380" cy="195948"/>
            </a:xfrm>
            <a:prstGeom prst="rect">
              <a:avLst/>
            </a:prstGeom>
          </p:spPr>
          <p:txBody>
            <a:bodyPr lIns="50800" tIns="50800" rIns="50800" bIns="50800" rtlCol="0" anchor="ctr"/>
            <a:lstStyle/>
            <a:p>
              <a:pPr marL="0" lvl="0" indent="0" algn="ctr">
                <a:lnSpc>
                  <a:spcPts val="1919"/>
                </a:lnSpc>
                <a:spcBef>
                  <a:spcPct val="0"/>
                </a:spcBef>
              </a:pPr>
              <a:endParaRPr/>
            </a:p>
          </p:txBody>
        </p:sp>
      </p:grpSp>
      <p:sp>
        <p:nvSpPr>
          <p:cNvPr id="176" name="Freeform 176"/>
          <p:cNvSpPr/>
          <p:nvPr/>
        </p:nvSpPr>
        <p:spPr>
          <a:xfrm>
            <a:off x="537692" y="1343570"/>
            <a:ext cx="519429" cy="461642"/>
          </a:xfrm>
          <a:custGeom>
            <a:avLst/>
            <a:gdLst/>
            <a:ahLst/>
            <a:cxnLst/>
            <a:rect l="l" t="t" r="r" b="b"/>
            <a:pathLst>
              <a:path w="519429" h="461642">
                <a:moveTo>
                  <a:pt x="0" y="0"/>
                </a:moveTo>
                <a:lnTo>
                  <a:pt x="519429" y="0"/>
                </a:lnTo>
                <a:lnTo>
                  <a:pt x="519429" y="461642"/>
                </a:lnTo>
                <a:lnTo>
                  <a:pt x="0" y="4616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177" name="Freeform 177"/>
          <p:cNvSpPr/>
          <p:nvPr/>
        </p:nvSpPr>
        <p:spPr>
          <a:xfrm>
            <a:off x="7577215" y="1343570"/>
            <a:ext cx="475706" cy="504728"/>
          </a:xfrm>
          <a:custGeom>
            <a:avLst/>
            <a:gdLst/>
            <a:ahLst/>
            <a:cxnLst/>
            <a:rect l="l" t="t" r="r" b="b"/>
            <a:pathLst>
              <a:path w="475706" h="504728">
                <a:moveTo>
                  <a:pt x="0" y="0"/>
                </a:moveTo>
                <a:lnTo>
                  <a:pt x="475707" y="0"/>
                </a:lnTo>
                <a:lnTo>
                  <a:pt x="475707" y="504728"/>
                </a:lnTo>
                <a:lnTo>
                  <a:pt x="0" y="504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178" name="Freeform 178"/>
          <p:cNvSpPr/>
          <p:nvPr/>
        </p:nvSpPr>
        <p:spPr>
          <a:xfrm>
            <a:off x="4072709" y="4312719"/>
            <a:ext cx="500969" cy="500969"/>
          </a:xfrm>
          <a:custGeom>
            <a:avLst/>
            <a:gdLst/>
            <a:ahLst/>
            <a:cxnLst/>
            <a:rect l="l" t="t" r="r" b="b"/>
            <a:pathLst>
              <a:path w="500969" h="500969">
                <a:moveTo>
                  <a:pt x="0" y="0"/>
                </a:moveTo>
                <a:lnTo>
                  <a:pt x="500969" y="0"/>
                </a:lnTo>
                <a:lnTo>
                  <a:pt x="500969" y="500969"/>
                </a:lnTo>
                <a:lnTo>
                  <a:pt x="0" y="5009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sp>
        <p:nvSpPr>
          <p:cNvPr id="179" name="Freeform 179"/>
          <p:cNvSpPr/>
          <p:nvPr/>
        </p:nvSpPr>
        <p:spPr>
          <a:xfrm>
            <a:off x="4123195" y="1343570"/>
            <a:ext cx="399997" cy="504728"/>
          </a:xfrm>
          <a:custGeom>
            <a:avLst/>
            <a:gdLst/>
            <a:ahLst/>
            <a:cxnLst/>
            <a:rect l="l" t="t" r="r" b="b"/>
            <a:pathLst>
              <a:path w="399997" h="504728">
                <a:moveTo>
                  <a:pt x="0" y="0"/>
                </a:moveTo>
                <a:lnTo>
                  <a:pt x="399997" y="0"/>
                </a:lnTo>
                <a:lnTo>
                  <a:pt x="399997" y="504728"/>
                </a:lnTo>
                <a:lnTo>
                  <a:pt x="0" y="5047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80" name="Freeform 180"/>
          <p:cNvSpPr/>
          <p:nvPr/>
        </p:nvSpPr>
        <p:spPr>
          <a:xfrm>
            <a:off x="11074838" y="1343570"/>
            <a:ext cx="504728" cy="504728"/>
          </a:xfrm>
          <a:custGeom>
            <a:avLst/>
            <a:gdLst/>
            <a:ahLst/>
            <a:cxnLst/>
            <a:rect l="l" t="t" r="r" b="b"/>
            <a:pathLst>
              <a:path w="504728" h="504728">
                <a:moveTo>
                  <a:pt x="0" y="0"/>
                </a:moveTo>
                <a:lnTo>
                  <a:pt x="504728" y="0"/>
                </a:lnTo>
                <a:lnTo>
                  <a:pt x="504728" y="504728"/>
                </a:lnTo>
                <a:lnTo>
                  <a:pt x="0" y="5047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181" name="Freeform 181"/>
          <p:cNvSpPr/>
          <p:nvPr/>
        </p:nvSpPr>
        <p:spPr>
          <a:xfrm>
            <a:off x="14581307" y="1343570"/>
            <a:ext cx="500969" cy="500969"/>
          </a:xfrm>
          <a:custGeom>
            <a:avLst/>
            <a:gdLst/>
            <a:ahLst/>
            <a:cxnLst/>
            <a:rect l="l" t="t" r="r" b="b"/>
            <a:pathLst>
              <a:path w="500969" h="500969">
                <a:moveTo>
                  <a:pt x="0" y="0"/>
                </a:moveTo>
                <a:lnTo>
                  <a:pt x="500968" y="0"/>
                </a:lnTo>
                <a:lnTo>
                  <a:pt x="500968" y="500969"/>
                </a:lnTo>
                <a:lnTo>
                  <a:pt x="0" y="50096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82" name="Freeform 182"/>
          <p:cNvSpPr/>
          <p:nvPr/>
        </p:nvSpPr>
        <p:spPr>
          <a:xfrm>
            <a:off x="11072113" y="4312719"/>
            <a:ext cx="510178" cy="510178"/>
          </a:xfrm>
          <a:custGeom>
            <a:avLst/>
            <a:gdLst/>
            <a:ahLst/>
            <a:cxnLst/>
            <a:rect l="l" t="t" r="r" b="b"/>
            <a:pathLst>
              <a:path w="510178" h="510178">
                <a:moveTo>
                  <a:pt x="0" y="0"/>
                </a:moveTo>
                <a:lnTo>
                  <a:pt x="510178" y="0"/>
                </a:lnTo>
                <a:lnTo>
                  <a:pt x="510178" y="510178"/>
                </a:lnTo>
                <a:lnTo>
                  <a:pt x="0" y="51017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183" name="Freeform 183"/>
          <p:cNvSpPr/>
          <p:nvPr/>
        </p:nvSpPr>
        <p:spPr>
          <a:xfrm>
            <a:off x="584790" y="7266732"/>
            <a:ext cx="425234" cy="504728"/>
          </a:xfrm>
          <a:custGeom>
            <a:avLst/>
            <a:gdLst/>
            <a:ahLst/>
            <a:cxnLst/>
            <a:rect l="l" t="t" r="r" b="b"/>
            <a:pathLst>
              <a:path w="425234" h="504728">
                <a:moveTo>
                  <a:pt x="0" y="0"/>
                </a:moveTo>
                <a:lnTo>
                  <a:pt x="425234" y="0"/>
                </a:lnTo>
                <a:lnTo>
                  <a:pt x="425234" y="504728"/>
                </a:lnTo>
                <a:lnTo>
                  <a:pt x="0" y="50472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sp>
        <p:nvSpPr>
          <p:cNvPr id="184" name="Freeform 184"/>
          <p:cNvSpPr/>
          <p:nvPr/>
        </p:nvSpPr>
        <p:spPr>
          <a:xfrm>
            <a:off x="9341577" y="7266441"/>
            <a:ext cx="487975" cy="505019"/>
          </a:xfrm>
          <a:custGeom>
            <a:avLst/>
            <a:gdLst/>
            <a:ahLst/>
            <a:cxnLst/>
            <a:rect l="l" t="t" r="r" b="b"/>
            <a:pathLst>
              <a:path w="487975" h="505019">
                <a:moveTo>
                  <a:pt x="0" y="0"/>
                </a:moveTo>
                <a:lnTo>
                  <a:pt x="487975" y="0"/>
                </a:lnTo>
                <a:lnTo>
                  <a:pt x="487975" y="505019"/>
                </a:lnTo>
                <a:lnTo>
                  <a:pt x="0" y="50501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sp>
        <p:nvSpPr>
          <p:cNvPr id="185" name="TextBox 185"/>
          <p:cNvSpPr txBox="1"/>
          <p:nvPr/>
        </p:nvSpPr>
        <p:spPr>
          <a:xfrm>
            <a:off x="4837753" y="1470229"/>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KEY ACTIVITIES</a:t>
            </a:r>
          </a:p>
        </p:txBody>
      </p:sp>
      <p:sp>
        <p:nvSpPr>
          <p:cNvPr id="186" name="TextBox 186"/>
          <p:cNvSpPr txBox="1"/>
          <p:nvPr/>
        </p:nvSpPr>
        <p:spPr>
          <a:xfrm>
            <a:off x="11894127" y="1353094"/>
            <a:ext cx="2478372"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CUSTOMER RELATIONSHIP</a:t>
            </a:r>
          </a:p>
        </p:txBody>
      </p:sp>
      <p:sp>
        <p:nvSpPr>
          <p:cNvPr id="187" name="TextBox 187"/>
          <p:cNvSpPr txBox="1"/>
          <p:nvPr/>
        </p:nvSpPr>
        <p:spPr>
          <a:xfrm>
            <a:off x="4885514" y="4439378"/>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KEY RESOURCES</a:t>
            </a:r>
          </a:p>
        </p:txBody>
      </p:sp>
      <p:sp>
        <p:nvSpPr>
          <p:cNvPr id="188" name="TextBox 188"/>
          <p:cNvSpPr txBox="1"/>
          <p:nvPr/>
        </p:nvSpPr>
        <p:spPr>
          <a:xfrm>
            <a:off x="11894127" y="4439378"/>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CHANNELS</a:t>
            </a:r>
          </a:p>
        </p:txBody>
      </p:sp>
      <p:sp>
        <p:nvSpPr>
          <p:cNvPr id="189" name="TextBox 189"/>
          <p:cNvSpPr txBox="1"/>
          <p:nvPr/>
        </p:nvSpPr>
        <p:spPr>
          <a:xfrm>
            <a:off x="426398" y="428152"/>
            <a:ext cx="7133279" cy="615553"/>
          </a:xfrm>
          <a:prstGeom prst="rect">
            <a:avLst/>
          </a:prstGeom>
        </p:spPr>
        <p:txBody>
          <a:bodyPr wrap="square" lIns="0" tIns="0" rIns="0" bIns="0" rtlCol="0" anchor="t">
            <a:spAutoFit/>
          </a:bodyPr>
          <a:lstStyle/>
          <a:p>
            <a:pPr marL="0" lvl="0" indent="0" algn="l">
              <a:lnSpc>
                <a:spcPts val="4800"/>
              </a:lnSpc>
            </a:pPr>
            <a:r>
              <a:rPr lang="en-US" sz="4000" b="1" spc="160">
                <a:solidFill>
                  <a:srgbClr val="4A4E69"/>
                </a:solidFill>
                <a:latin typeface="TT Backwards Bold"/>
                <a:ea typeface="TT Backwards Bold"/>
                <a:cs typeface="TT Backwards Bold"/>
                <a:sym typeface="TT Backwards Bold"/>
              </a:rPr>
              <a:t>BUSINESS MODEL CANVAS</a:t>
            </a:r>
          </a:p>
        </p:txBody>
      </p:sp>
      <p:sp>
        <p:nvSpPr>
          <p:cNvPr id="190" name="TextBox 190"/>
          <p:cNvSpPr txBox="1"/>
          <p:nvPr/>
        </p:nvSpPr>
        <p:spPr>
          <a:xfrm>
            <a:off x="1373306" y="1470229"/>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KEY PARTNERS</a:t>
            </a:r>
          </a:p>
        </p:txBody>
      </p:sp>
      <p:sp>
        <p:nvSpPr>
          <p:cNvPr id="191" name="TextBox 191"/>
          <p:cNvSpPr txBox="1"/>
          <p:nvPr/>
        </p:nvSpPr>
        <p:spPr>
          <a:xfrm>
            <a:off x="1326019" y="7261775"/>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COST STRUCTURE</a:t>
            </a:r>
          </a:p>
        </p:txBody>
      </p:sp>
      <p:sp>
        <p:nvSpPr>
          <p:cNvPr id="192" name="TextBox 192"/>
          <p:cNvSpPr txBox="1"/>
          <p:nvPr/>
        </p:nvSpPr>
        <p:spPr>
          <a:xfrm>
            <a:off x="8367482" y="1336879"/>
            <a:ext cx="2298706"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VALUE PROPOSITIONS</a:t>
            </a:r>
          </a:p>
        </p:txBody>
      </p:sp>
      <p:sp>
        <p:nvSpPr>
          <p:cNvPr id="193" name="TextBox 193"/>
          <p:cNvSpPr txBox="1"/>
          <p:nvPr/>
        </p:nvSpPr>
        <p:spPr>
          <a:xfrm>
            <a:off x="15392796" y="1335835"/>
            <a:ext cx="2432056" cy="548868"/>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CUSTOMER</a:t>
            </a:r>
          </a:p>
          <a:p>
            <a:pPr marL="0" lvl="0" indent="0" algn="l">
              <a:lnSpc>
                <a:spcPts val="2159"/>
              </a:lnSpc>
            </a:pPr>
            <a:r>
              <a:rPr lang="en-US" sz="1799" b="1" spc="28">
                <a:solidFill>
                  <a:srgbClr val="4A4E69"/>
                </a:solidFill>
                <a:latin typeface="TT Backwards Bold"/>
                <a:ea typeface="TT Backwards Bold"/>
                <a:cs typeface="TT Backwards Bold"/>
                <a:sym typeface="TT Backwards Bold"/>
              </a:rPr>
              <a:t>SEGMENTS</a:t>
            </a:r>
          </a:p>
        </p:txBody>
      </p:sp>
      <p:sp>
        <p:nvSpPr>
          <p:cNvPr id="194" name="TextBox 194"/>
          <p:cNvSpPr txBox="1"/>
          <p:nvPr/>
        </p:nvSpPr>
        <p:spPr>
          <a:xfrm>
            <a:off x="14580431" y="591694"/>
            <a:ext cx="1506492" cy="209550"/>
          </a:xfrm>
          <a:prstGeom prst="rect">
            <a:avLst/>
          </a:prstGeom>
        </p:spPr>
        <p:txBody>
          <a:bodyPr lIns="0" tIns="0" rIns="0" bIns="0" rtlCol="0" anchor="t">
            <a:spAutoFit/>
          </a:bodyPr>
          <a:lstStyle/>
          <a:p>
            <a:pPr marL="0" lvl="0" indent="0" algn="l">
              <a:lnSpc>
                <a:spcPts val="1680"/>
              </a:lnSpc>
            </a:pPr>
            <a:r>
              <a:rPr lang="en-US" sz="1400" b="1">
                <a:solidFill>
                  <a:srgbClr val="4A4E69"/>
                </a:solidFill>
                <a:latin typeface="TT Backwards Bold"/>
                <a:ea typeface="TT Backwards Bold"/>
                <a:cs typeface="TT Backwards Bold"/>
                <a:sym typeface="TT Backwards Bold"/>
              </a:rPr>
              <a:t>Date:</a:t>
            </a:r>
          </a:p>
        </p:txBody>
      </p:sp>
      <p:sp>
        <p:nvSpPr>
          <p:cNvPr id="195" name="TextBox 195"/>
          <p:cNvSpPr txBox="1"/>
          <p:nvPr/>
        </p:nvSpPr>
        <p:spPr>
          <a:xfrm>
            <a:off x="10145547" y="7261775"/>
            <a:ext cx="1853131" cy="257175"/>
          </a:xfrm>
          <a:prstGeom prst="rect">
            <a:avLst/>
          </a:prstGeom>
        </p:spPr>
        <p:txBody>
          <a:bodyPr lIns="0" tIns="0" rIns="0" bIns="0" rtlCol="0" anchor="t">
            <a:spAutoFit/>
          </a:bodyPr>
          <a:lstStyle/>
          <a:p>
            <a:pPr marL="0" lvl="0" indent="0" algn="l">
              <a:lnSpc>
                <a:spcPts val="2159"/>
              </a:lnSpc>
            </a:pPr>
            <a:r>
              <a:rPr lang="en-US" sz="1799" b="1" spc="28">
                <a:solidFill>
                  <a:srgbClr val="4A4E69"/>
                </a:solidFill>
                <a:latin typeface="TT Backwards Bold"/>
                <a:ea typeface="TT Backwards Bold"/>
                <a:cs typeface="TT Backwards Bold"/>
                <a:sym typeface="TT Backwards Bold"/>
              </a:rPr>
              <a:t>REVENUE STREAM</a:t>
            </a:r>
          </a:p>
        </p:txBody>
      </p:sp>
      <p:sp>
        <p:nvSpPr>
          <p:cNvPr id="196" name="TextBox 196"/>
          <p:cNvSpPr txBox="1"/>
          <p:nvPr/>
        </p:nvSpPr>
        <p:spPr>
          <a:xfrm>
            <a:off x="16334814" y="591694"/>
            <a:ext cx="1506492" cy="209550"/>
          </a:xfrm>
          <a:prstGeom prst="rect">
            <a:avLst/>
          </a:prstGeom>
        </p:spPr>
        <p:txBody>
          <a:bodyPr lIns="0" tIns="0" rIns="0" bIns="0" rtlCol="0" anchor="t">
            <a:spAutoFit/>
          </a:bodyPr>
          <a:lstStyle/>
          <a:p>
            <a:pPr marL="0" lvl="0" indent="0" algn="l">
              <a:lnSpc>
                <a:spcPts val="1680"/>
              </a:lnSpc>
            </a:pPr>
            <a:r>
              <a:rPr lang="en-US" sz="1400" b="1">
                <a:solidFill>
                  <a:srgbClr val="4A4E69"/>
                </a:solidFill>
                <a:latin typeface="TT Backwards Bold"/>
                <a:ea typeface="TT Backwards Bold"/>
                <a:cs typeface="TT Backwards Bold"/>
                <a:sym typeface="TT Backwards Bold"/>
              </a:rPr>
              <a:t>Version:</a:t>
            </a:r>
          </a:p>
        </p:txBody>
      </p:sp>
      <p:grpSp>
        <p:nvGrpSpPr>
          <p:cNvPr id="197" name="Group 197"/>
          <p:cNvGrpSpPr/>
          <p:nvPr/>
        </p:nvGrpSpPr>
        <p:grpSpPr>
          <a:xfrm>
            <a:off x="10930278" y="493943"/>
            <a:ext cx="3409950" cy="400556"/>
            <a:chOff x="0" y="0"/>
            <a:chExt cx="898094" cy="105496"/>
          </a:xfrm>
        </p:grpSpPr>
        <p:sp>
          <p:nvSpPr>
            <p:cNvPr id="198" name="Freeform 198"/>
            <p:cNvSpPr/>
            <p:nvPr/>
          </p:nvSpPr>
          <p:spPr>
            <a:xfrm>
              <a:off x="0" y="0"/>
              <a:ext cx="898094" cy="105496"/>
            </a:xfrm>
            <a:custGeom>
              <a:avLst/>
              <a:gdLst/>
              <a:ahLst/>
              <a:cxnLst/>
              <a:rect l="l" t="t" r="r" b="b"/>
              <a:pathLst>
                <a:path w="898094" h="105496">
                  <a:moveTo>
                    <a:pt x="18163" y="0"/>
                  </a:moveTo>
                  <a:lnTo>
                    <a:pt x="879931" y="0"/>
                  </a:lnTo>
                  <a:cubicBezTo>
                    <a:pt x="889962" y="0"/>
                    <a:pt x="898094" y="8132"/>
                    <a:pt x="898094" y="18163"/>
                  </a:cubicBezTo>
                  <a:lnTo>
                    <a:pt x="898094" y="87333"/>
                  </a:lnTo>
                  <a:cubicBezTo>
                    <a:pt x="898094" y="97364"/>
                    <a:pt x="889962" y="105496"/>
                    <a:pt x="879931" y="105496"/>
                  </a:cubicBezTo>
                  <a:lnTo>
                    <a:pt x="18163" y="105496"/>
                  </a:lnTo>
                  <a:cubicBezTo>
                    <a:pt x="8132" y="105496"/>
                    <a:pt x="0" y="97364"/>
                    <a:pt x="0" y="87333"/>
                  </a:cubicBezTo>
                  <a:lnTo>
                    <a:pt x="0" y="18163"/>
                  </a:lnTo>
                  <a:cubicBezTo>
                    <a:pt x="0" y="8132"/>
                    <a:pt x="8132" y="0"/>
                    <a:pt x="1816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199" name="TextBox 199"/>
            <p:cNvSpPr txBox="1"/>
            <p:nvPr/>
          </p:nvSpPr>
          <p:spPr>
            <a:xfrm>
              <a:off x="0" y="9525"/>
              <a:ext cx="898094"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200" name="Group 200"/>
          <p:cNvGrpSpPr/>
          <p:nvPr/>
        </p:nvGrpSpPr>
        <p:grpSpPr>
          <a:xfrm>
            <a:off x="10930278" y="496191"/>
            <a:ext cx="3371850" cy="400556"/>
            <a:chOff x="0" y="0"/>
            <a:chExt cx="888059" cy="105496"/>
          </a:xfrm>
        </p:grpSpPr>
        <p:sp>
          <p:nvSpPr>
            <p:cNvPr id="201" name="Freeform 201"/>
            <p:cNvSpPr/>
            <p:nvPr/>
          </p:nvSpPr>
          <p:spPr>
            <a:xfrm>
              <a:off x="0" y="0"/>
              <a:ext cx="888059" cy="105496"/>
            </a:xfrm>
            <a:custGeom>
              <a:avLst/>
              <a:gdLst/>
              <a:ahLst/>
              <a:cxnLst/>
              <a:rect l="l" t="t" r="r" b="b"/>
              <a:pathLst>
                <a:path w="888059" h="105496">
                  <a:moveTo>
                    <a:pt x="18368" y="0"/>
                  </a:moveTo>
                  <a:lnTo>
                    <a:pt x="869691" y="0"/>
                  </a:lnTo>
                  <a:cubicBezTo>
                    <a:pt x="874563" y="0"/>
                    <a:pt x="879235" y="1935"/>
                    <a:pt x="882679" y="5380"/>
                  </a:cubicBezTo>
                  <a:cubicBezTo>
                    <a:pt x="886124" y="8825"/>
                    <a:pt x="888059" y="13497"/>
                    <a:pt x="888059" y="18368"/>
                  </a:cubicBezTo>
                  <a:lnTo>
                    <a:pt x="888059" y="87128"/>
                  </a:lnTo>
                  <a:cubicBezTo>
                    <a:pt x="888059" y="92000"/>
                    <a:pt x="886124" y="96672"/>
                    <a:pt x="882679" y="100116"/>
                  </a:cubicBezTo>
                  <a:cubicBezTo>
                    <a:pt x="879235" y="103561"/>
                    <a:pt x="874563" y="105496"/>
                    <a:pt x="869691" y="105496"/>
                  </a:cubicBezTo>
                  <a:lnTo>
                    <a:pt x="18368" y="105496"/>
                  </a:lnTo>
                  <a:cubicBezTo>
                    <a:pt x="13497" y="105496"/>
                    <a:pt x="8825" y="103561"/>
                    <a:pt x="5380" y="100116"/>
                  </a:cubicBezTo>
                  <a:cubicBezTo>
                    <a:pt x="1935" y="96672"/>
                    <a:pt x="0" y="92000"/>
                    <a:pt x="0" y="8712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202" name="TextBox 202"/>
            <p:cNvSpPr txBox="1"/>
            <p:nvPr/>
          </p:nvSpPr>
          <p:spPr>
            <a:xfrm>
              <a:off x="0" y="9525"/>
              <a:ext cx="888059"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203" name="Group 203"/>
          <p:cNvGrpSpPr/>
          <p:nvPr/>
        </p:nvGrpSpPr>
        <p:grpSpPr>
          <a:xfrm>
            <a:off x="7425168" y="493943"/>
            <a:ext cx="3409950" cy="400556"/>
            <a:chOff x="0" y="0"/>
            <a:chExt cx="898094" cy="105496"/>
          </a:xfrm>
        </p:grpSpPr>
        <p:sp>
          <p:nvSpPr>
            <p:cNvPr id="204" name="Freeform 204"/>
            <p:cNvSpPr/>
            <p:nvPr/>
          </p:nvSpPr>
          <p:spPr>
            <a:xfrm>
              <a:off x="0" y="0"/>
              <a:ext cx="898094" cy="105496"/>
            </a:xfrm>
            <a:custGeom>
              <a:avLst/>
              <a:gdLst/>
              <a:ahLst/>
              <a:cxnLst/>
              <a:rect l="l" t="t" r="r" b="b"/>
              <a:pathLst>
                <a:path w="898094" h="105496">
                  <a:moveTo>
                    <a:pt x="18163" y="0"/>
                  </a:moveTo>
                  <a:lnTo>
                    <a:pt x="879931" y="0"/>
                  </a:lnTo>
                  <a:cubicBezTo>
                    <a:pt x="889962" y="0"/>
                    <a:pt x="898094" y="8132"/>
                    <a:pt x="898094" y="18163"/>
                  </a:cubicBezTo>
                  <a:lnTo>
                    <a:pt x="898094" y="87333"/>
                  </a:lnTo>
                  <a:cubicBezTo>
                    <a:pt x="898094" y="97364"/>
                    <a:pt x="889962" y="105496"/>
                    <a:pt x="879931" y="105496"/>
                  </a:cubicBezTo>
                  <a:lnTo>
                    <a:pt x="18163" y="105496"/>
                  </a:lnTo>
                  <a:cubicBezTo>
                    <a:pt x="8132" y="105496"/>
                    <a:pt x="0" y="97364"/>
                    <a:pt x="0" y="87333"/>
                  </a:cubicBezTo>
                  <a:lnTo>
                    <a:pt x="0" y="18163"/>
                  </a:lnTo>
                  <a:cubicBezTo>
                    <a:pt x="0" y="8132"/>
                    <a:pt x="8132" y="0"/>
                    <a:pt x="18163" y="0"/>
                  </a:cubicBezTo>
                  <a:close/>
                </a:path>
              </a:pathLst>
            </a:custGeom>
            <a:solidFill>
              <a:srgbClr val="4A4E69"/>
            </a:solidFill>
            <a:ln w="19050" cap="sq">
              <a:solidFill>
                <a:srgbClr val="4A4E69"/>
              </a:solidFill>
              <a:prstDash val="solid"/>
              <a:miter/>
            </a:ln>
          </p:spPr>
          <p:txBody>
            <a:bodyPr/>
            <a:lstStyle/>
            <a:p>
              <a:endParaRPr lang="zh-TW" altLang="en-US"/>
            </a:p>
          </p:txBody>
        </p:sp>
        <p:sp>
          <p:nvSpPr>
            <p:cNvPr id="205" name="TextBox 205"/>
            <p:cNvSpPr txBox="1"/>
            <p:nvPr/>
          </p:nvSpPr>
          <p:spPr>
            <a:xfrm>
              <a:off x="0" y="9525"/>
              <a:ext cx="898094" cy="95971"/>
            </a:xfrm>
            <a:prstGeom prst="rect">
              <a:avLst/>
            </a:prstGeom>
          </p:spPr>
          <p:txBody>
            <a:bodyPr lIns="50800" tIns="50800" rIns="50800" bIns="50800" rtlCol="0" anchor="ctr"/>
            <a:lstStyle/>
            <a:p>
              <a:pPr marL="0" lvl="0" indent="0" algn="ctr">
                <a:lnSpc>
                  <a:spcPts val="1919"/>
                </a:lnSpc>
                <a:spcBef>
                  <a:spcPct val="0"/>
                </a:spcBef>
              </a:pPr>
              <a:endParaRPr/>
            </a:p>
          </p:txBody>
        </p:sp>
      </p:grpSp>
      <p:grpSp>
        <p:nvGrpSpPr>
          <p:cNvPr id="206" name="Group 206"/>
          <p:cNvGrpSpPr/>
          <p:nvPr/>
        </p:nvGrpSpPr>
        <p:grpSpPr>
          <a:xfrm>
            <a:off x="7425168" y="496191"/>
            <a:ext cx="3371850" cy="400556"/>
            <a:chOff x="0" y="0"/>
            <a:chExt cx="888059" cy="105496"/>
          </a:xfrm>
        </p:grpSpPr>
        <p:sp>
          <p:nvSpPr>
            <p:cNvPr id="207" name="Freeform 207"/>
            <p:cNvSpPr/>
            <p:nvPr/>
          </p:nvSpPr>
          <p:spPr>
            <a:xfrm>
              <a:off x="0" y="0"/>
              <a:ext cx="888059" cy="105496"/>
            </a:xfrm>
            <a:custGeom>
              <a:avLst/>
              <a:gdLst/>
              <a:ahLst/>
              <a:cxnLst/>
              <a:rect l="l" t="t" r="r" b="b"/>
              <a:pathLst>
                <a:path w="888059" h="105496">
                  <a:moveTo>
                    <a:pt x="18368" y="0"/>
                  </a:moveTo>
                  <a:lnTo>
                    <a:pt x="869691" y="0"/>
                  </a:lnTo>
                  <a:cubicBezTo>
                    <a:pt x="874563" y="0"/>
                    <a:pt x="879235" y="1935"/>
                    <a:pt x="882679" y="5380"/>
                  </a:cubicBezTo>
                  <a:cubicBezTo>
                    <a:pt x="886124" y="8825"/>
                    <a:pt x="888059" y="13497"/>
                    <a:pt x="888059" y="18368"/>
                  </a:cubicBezTo>
                  <a:lnTo>
                    <a:pt x="888059" y="87128"/>
                  </a:lnTo>
                  <a:cubicBezTo>
                    <a:pt x="888059" y="92000"/>
                    <a:pt x="886124" y="96672"/>
                    <a:pt x="882679" y="100116"/>
                  </a:cubicBezTo>
                  <a:cubicBezTo>
                    <a:pt x="879235" y="103561"/>
                    <a:pt x="874563" y="105496"/>
                    <a:pt x="869691" y="105496"/>
                  </a:cubicBezTo>
                  <a:lnTo>
                    <a:pt x="18368" y="105496"/>
                  </a:lnTo>
                  <a:cubicBezTo>
                    <a:pt x="13497" y="105496"/>
                    <a:pt x="8825" y="103561"/>
                    <a:pt x="5380" y="100116"/>
                  </a:cubicBezTo>
                  <a:cubicBezTo>
                    <a:pt x="1935" y="96672"/>
                    <a:pt x="0" y="92000"/>
                    <a:pt x="0" y="87128"/>
                  </a:cubicBezTo>
                  <a:lnTo>
                    <a:pt x="0" y="18368"/>
                  </a:lnTo>
                  <a:cubicBezTo>
                    <a:pt x="0" y="13497"/>
                    <a:pt x="1935" y="8825"/>
                    <a:pt x="5380" y="5380"/>
                  </a:cubicBezTo>
                  <a:cubicBezTo>
                    <a:pt x="8825" y="1935"/>
                    <a:pt x="13497" y="0"/>
                    <a:pt x="18368" y="0"/>
                  </a:cubicBezTo>
                  <a:close/>
                </a:path>
              </a:pathLst>
            </a:custGeom>
            <a:solidFill>
              <a:srgbClr val="FFFFFF"/>
            </a:solidFill>
            <a:ln w="19050" cap="sq">
              <a:solidFill>
                <a:srgbClr val="4A4E69"/>
              </a:solidFill>
              <a:prstDash val="solid"/>
              <a:miter/>
            </a:ln>
          </p:spPr>
          <p:txBody>
            <a:bodyPr/>
            <a:lstStyle/>
            <a:p>
              <a:endParaRPr lang="zh-TW" altLang="en-US"/>
            </a:p>
          </p:txBody>
        </p:sp>
        <p:sp>
          <p:nvSpPr>
            <p:cNvPr id="208" name="TextBox 208"/>
            <p:cNvSpPr txBox="1"/>
            <p:nvPr/>
          </p:nvSpPr>
          <p:spPr>
            <a:xfrm>
              <a:off x="0" y="9525"/>
              <a:ext cx="888059" cy="95971"/>
            </a:xfrm>
            <a:prstGeom prst="rect">
              <a:avLst/>
            </a:prstGeom>
          </p:spPr>
          <p:txBody>
            <a:bodyPr lIns="50800" tIns="50800" rIns="50800" bIns="50800" rtlCol="0" anchor="ctr"/>
            <a:lstStyle/>
            <a:p>
              <a:pPr marL="0" lvl="0" indent="0" algn="ctr">
                <a:lnSpc>
                  <a:spcPts val="1919"/>
                </a:lnSpc>
                <a:spcBef>
                  <a:spcPct val="0"/>
                </a:spcBef>
              </a:pPr>
              <a:endParaRPr/>
            </a:p>
          </p:txBody>
        </p:sp>
      </p:grpSp>
      <p:sp>
        <p:nvSpPr>
          <p:cNvPr id="209" name="TextBox 209"/>
          <p:cNvSpPr txBox="1"/>
          <p:nvPr/>
        </p:nvSpPr>
        <p:spPr>
          <a:xfrm>
            <a:off x="7565406" y="591694"/>
            <a:ext cx="1506492" cy="209550"/>
          </a:xfrm>
          <a:prstGeom prst="rect">
            <a:avLst/>
          </a:prstGeom>
        </p:spPr>
        <p:txBody>
          <a:bodyPr lIns="0" tIns="0" rIns="0" bIns="0" rtlCol="0" anchor="t">
            <a:spAutoFit/>
          </a:bodyPr>
          <a:lstStyle/>
          <a:p>
            <a:pPr marL="0" lvl="0" indent="0" algn="l">
              <a:lnSpc>
                <a:spcPts val="1680"/>
              </a:lnSpc>
            </a:pPr>
            <a:r>
              <a:rPr lang="en-US" sz="1400" b="1">
                <a:solidFill>
                  <a:srgbClr val="4A4E69"/>
                </a:solidFill>
                <a:latin typeface="TT Backwards Bold"/>
                <a:ea typeface="TT Backwards Bold"/>
                <a:cs typeface="TT Backwards Bold"/>
                <a:sym typeface="TT Backwards Bold"/>
              </a:rPr>
              <a:t>Designed For:</a:t>
            </a:r>
          </a:p>
        </p:txBody>
      </p:sp>
      <p:sp>
        <p:nvSpPr>
          <p:cNvPr id="210" name="TextBox 210"/>
          <p:cNvSpPr txBox="1"/>
          <p:nvPr/>
        </p:nvSpPr>
        <p:spPr>
          <a:xfrm>
            <a:off x="11075990" y="591694"/>
            <a:ext cx="1506492" cy="209550"/>
          </a:xfrm>
          <a:prstGeom prst="rect">
            <a:avLst/>
          </a:prstGeom>
        </p:spPr>
        <p:txBody>
          <a:bodyPr lIns="0" tIns="0" rIns="0" bIns="0" rtlCol="0" anchor="t">
            <a:spAutoFit/>
          </a:bodyPr>
          <a:lstStyle/>
          <a:p>
            <a:pPr marL="0" lvl="0" indent="0" algn="l">
              <a:lnSpc>
                <a:spcPts val="1680"/>
              </a:lnSpc>
            </a:pPr>
            <a:r>
              <a:rPr lang="en-US" sz="1400" b="1">
                <a:solidFill>
                  <a:srgbClr val="4A4E69"/>
                </a:solidFill>
                <a:latin typeface="TT Backwards Bold"/>
                <a:ea typeface="TT Backwards Bold"/>
                <a:cs typeface="TT Backwards Bold"/>
                <a:sym typeface="TT Backwards Bold"/>
              </a:rPr>
              <a:t>Designed By:</a:t>
            </a:r>
          </a:p>
        </p:txBody>
      </p:sp>
    </p:spTree>
    <p:extLst>
      <p:ext uri="{BB962C8B-B14F-4D97-AF65-F5344CB8AC3E}">
        <p14:creationId xmlns:p14="http://schemas.microsoft.com/office/powerpoint/2010/main" val="2094445181"/>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4888" y="866893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 name="AutoShape 3"/>
          <p:cNvSpPr/>
          <p:nvPr/>
        </p:nvSpPr>
        <p:spPr>
          <a:xfrm>
            <a:off x="1033462" y="0"/>
            <a:ext cx="0" cy="3768928"/>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4" name="Group 4"/>
          <p:cNvGrpSpPr/>
          <p:nvPr/>
        </p:nvGrpSpPr>
        <p:grpSpPr>
          <a:xfrm>
            <a:off x="8001007" y="-180826"/>
            <a:ext cx="10286993" cy="10467826"/>
            <a:chOff x="0" y="-47625"/>
            <a:chExt cx="2709331" cy="2756958"/>
          </a:xfrm>
        </p:grpSpPr>
        <p:sp>
          <p:nvSpPr>
            <p:cNvPr id="5" name="Freeform 5"/>
            <p:cNvSpPr/>
            <p:nvPr/>
          </p:nvSpPr>
          <p:spPr>
            <a:xfrm>
              <a:off x="0" y="0"/>
              <a:ext cx="2709331" cy="2709333"/>
            </a:xfrm>
            <a:custGeom>
              <a:avLst/>
              <a:gdLst/>
              <a:ahLst/>
              <a:cxnLst/>
              <a:rect l="l" t="t" r="r" b="b"/>
              <a:pathLst>
                <a:path w="2709331" h="2709333">
                  <a:moveTo>
                    <a:pt x="0" y="0"/>
                  </a:moveTo>
                  <a:lnTo>
                    <a:pt x="2709331" y="0"/>
                  </a:lnTo>
                  <a:lnTo>
                    <a:pt x="2709331" y="2709333"/>
                  </a:lnTo>
                  <a:lnTo>
                    <a:pt x="0" y="2709333"/>
                  </a:lnTo>
                  <a:close/>
                </a:path>
              </a:pathLst>
            </a:custGeom>
            <a:solidFill>
              <a:srgbClr val="F2F1F1">
                <a:alpha val="80000"/>
              </a:srgbClr>
            </a:solidFill>
          </p:spPr>
          <p:txBody>
            <a:bodyPr/>
            <a:lstStyle/>
            <a:p>
              <a:endParaRPr lang="zh-TW" altLang="en-US"/>
            </a:p>
          </p:txBody>
        </p:sp>
        <p:sp>
          <p:nvSpPr>
            <p:cNvPr id="6" name="TextBox 6"/>
            <p:cNvSpPr txBox="1"/>
            <p:nvPr/>
          </p:nvSpPr>
          <p:spPr>
            <a:xfrm>
              <a:off x="0" y="-47625"/>
              <a:ext cx="2709331" cy="2756958"/>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1744383" y="8852684"/>
            <a:ext cx="6256624" cy="405616"/>
          </a:xfrm>
          <a:prstGeom prst="rect">
            <a:avLst/>
          </a:prstGeom>
        </p:spPr>
        <p:txBody>
          <a:bodyPr lIns="0" tIns="0" rIns="0" bIns="0" rtlCol="0" anchor="t">
            <a:spAutoFit/>
          </a:bodyPr>
          <a:lstStyle/>
          <a:p>
            <a:pPr marL="0" lvl="0" indent="0" algn="l">
              <a:lnSpc>
                <a:spcPts val="3359"/>
              </a:lnSpc>
              <a:spcBef>
                <a:spcPct val="0"/>
              </a:spcBef>
            </a:pPr>
            <a:r>
              <a:rPr lang="en-US" sz="2399" spc="239">
                <a:solidFill>
                  <a:srgbClr val="000000"/>
                </a:solidFill>
                <a:latin typeface="Lato"/>
                <a:ea typeface="Lato"/>
                <a:cs typeface="Lato"/>
                <a:sym typeface="Lato"/>
              </a:rPr>
              <a:t>Timmerman Industries</a:t>
            </a:r>
          </a:p>
        </p:txBody>
      </p:sp>
      <p:sp>
        <p:nvSpPr>
          <p:cNvPr id="8" name="TextBox 8"/>
          <p:cNvSpPr txBox="1"/>
          <p:nvPr/>
        </p:nvSpPr>
        <p:spPr>
          <a:xfrm>
            <a:off x="1004888" y="3964677"/>
            <a:ext cx="6996120"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HELLO!</a:t>
            </a:r>
          </a:p>
        </p:txBody>
      </p:sp>
      <p:sp>
        <p:nvSpPr>
          <p:cNvPr id="9" name="TextBox 9"/>
          <p:cNvSpPr txBox="1"/>
          <p:nvPr/>
        </p:nvSpPr>
        <p:spPr>
          <a:xfrm>
            <a:off x="8590063" y="4031352"/>
            <a:ext cx="8693050" cy="2311291"/>
          </a:xfrm>
          <a:prstGeom prst="rect">
            <a:avLst/>
          </a:prstGeom>
        </p:spPr>
        <p:txBody>
          <a:bodyPr lIns="0" tIns="0" rIns="0" bIns="0" rtlCol="0" anchor="t">
            <a:spAutoFit/>
          </a:bodyPr>
          <a:lstStyle/>
          <a:p>
            <a:pPr marL="0" lvl="0" indent="0" algn="l">
              <a:lnSpc>
                <a:spcPts val="3679"/>
              </a:lnSpc>
            </a:pPr>
            <a:r>
              <a:rPr lang="en-US" sz="2299" spc="229">
                <a:solidFill>
                  <a:srgbClr val="000000"/>
                </a:solidFill>
                <a:latin typeface="Lato"/>
                <a:ea typeface="Lato"/>
                <a:cs typeface="Lato"/>
                <a:sym typeface="Lato"/>
              </a:rPr>
              <a:t>Warm greetings to all present. As we gather here today, I am excited to introduce our research proposal for Ingoude Company, which aims to address key challenges and capitalize on emerging opportunities in the market.</a:t>
            </a:r>
          </a:p>
        </p:txBody>
      </p:sp>
      <p:grpSp>
        <p:nvGrpSpPr>
          <p:cNvPr id="10" name="Group 10"/>
          <p:cNvGrpSpPr/>
          <p:nvPr/>
        </p:nvGrpSpPr>
        <p:grpSpPr>
          <a:xfrm>
            <a:off x="17010810" y="1014140"/>
            <a:ext cx="248490" cy="263050"/>
            <a:chOff x="0" y="-47625"/>
            <a:chExt cx="812800" cy="860425"/>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82226" y="945354"/>
            <a:ext cx="14523548" cy="1076251"/>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AGENDA OVERVIEW</a:t>
            </a:r>
          </a:p>
        </p:txBody>
      </p:sp>
      <p:sp>
        <p:nvSpPr>
          <p:cNvPr id="3" name="TextBox 3"/>
          <p:cNvSpPr txBox="1"/>
          <p:nvPr/>
        </p:nvSpPr>
        <p:spPr>
          <a:xfrm>
            <a:off x="1882226" y="2129873"/>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01</a:t>
            </a:r>
          </a:p>
        </p:txBody>
      </p:sp>
      <p:sp>
        <p:nvSpPr>
          <p:cNvPr id="4" name="TextBox 4"/>
          <p:cNvSpPr txBox="1"/>
          <p:nvPr/>
        </p:nvSpPr>
        <p:spPr>
          <a:xfrm>
            <a:off x="11630356" y="2129873"/>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05</a:t>
            </a:r>
          </a:p>
        </p:txBody>
      </p:sp>
      <p:sp>
        <p:nvSpPr>
          <p:cNvPr id="5" name="TextBox 5"/>
          <p:cNvSpPr txBox="1"/>
          <p:nvPr/>
        </p:nvSpPr>
        <p:spPr>
          <a:xfrm>
            <a:off x="1882226" y="3966162"/>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02</a:t>
            </a:r>
          </a:p>
        </p:txBody>
      </p:sp>
      <p:sp>
        <p:nvSpPr>
          <p:cNvPr id="6" name="TextBox 6"/>
          <p:cNvSpPr txBox="1"/>
          <p:nvPr/>
        </p:nvSpPr>
        <p:spPr>
          <a:xfrm>
            <a:off x="11630356" y="3966162"/>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06</a:t>
            </a:r>
          </a:p>
        </p:txBody>
      </p:sp>
      <p:sp>
        <p:nvSpPr>
          <p:cNvPr id="7" name="TextBox 7"/>
          <p:cNvSpPr txBox="1"/>
          <p:nvPr/>
        </p:nvSpPr>
        <p:spPr>
          <a:xfrm>
            <a:off x="1882226" y="5805615"/>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03</a:t>
            </a:r>
          </a:p>
        </p:txBody>
      </p:sp>
      <p:sp>
        <p:nvSpPr>
          <p:cNvPr id="8" name="TextBox 8"/>
          <p:cNvSpPr txBox="1"/>
          <p:nvPr/>
        </p:nvSpPr>
        <p:spPr>
          <a:xfrm>
            <a:off x="11630356" y="5805615"/>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07</a:t>
            </a:r>
          </a:p>
        </p:txBody>
      </p:sp>
      <p:sp>
        <p:nvSpPr>
          <p:cNvPr id="9" name="TextBox 9"/>
          <p:cNvSpPr txBox="1"/>
          <p:nvPr/>
        </p:nvSpPr>
        <p:spPr>
          <a:xfrm>
            <a:off x="1882226" y="3275345"/>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BACKGROUND OF THE STUDY</a:t>
            </a:r>
          </a:p>
        </p:txBody>
      </p:sp>
      <p:sp>
        <p:nvSpPr>
          <p:cNvPr id="10" name="TextBox 10"/>
          <p:cNvSpPr txBox="1"/>
          <p:nvPr/>
        </p:nvSpPr>
        <p:spPr>
          <a:xfrm>
            <a:off x="11630356" y="3275345"/>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PROPOSED TIMELINE</a:t>
            </a:r>
          </a:p>
        </p:txBody>
      </p:sp>
      <p:sp>
        <p:nvSpPr>
          <p:cNvPr id="11" name="TextBox 11"/>
          <p:cNvSpPr txBox="1"/>
          <p:nvPr/>
        </p:nvSpPr>
        <p:spPr>
          <a:xfrm>
            <a:off x="1882226" y="5111634"/>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PROBLEM STATEMENT</a:t>
            </a:r>
          </a:p>
        </p:txBody>
      </p:sp>
      <p:sp>
        <p:nvSpPr>
          <p:cNvPr id="12" name="TextBox 12"/>
          <p:cNvSpPr txBox="1"/>
          <p:nvPr/>
        </p:nvSpPr>
        <p:spPr>
          <a:xfrm>
            <a:off x="11630356" y="5111634"/>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ANALYSIS</a:t>
            </a:r>
          </a:p>
        </p:txBody>
      </p:sp>
      <p:sp>
        <p:nvSpPr>
          <p:cNvPr id="13" name="TextBox 13"/>
          <p:cNvSpPr txBox="1"/>
          <p:nvPr/>
        </p:nvSpPr>
        <p:spPr>
          <a:xfrm>
            <a:off x="1882226" y="6951087"/>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FRAMEWORK</a:t>
            </a:r>
          </a:p>
        </p:txBody>
      </p:sp>
      <p:sp>
        <p:nvSpPr>
          <p:cNvPr id="14" name="TextBox 14"/>
          <p:cNvSpPr txBox="1"/>
          <p:nvPr/>
        </p:nvSpPr>
        <p:spPr>
          <a:xfrm>
            <a:off x="11630356" y="6951087"/>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OUR PORTFOLIO</a:t>
            </a:r>
          </a:p>
        </p:txBody>
      </p:sp>
      <p:sp>
        <p:nvSpPr>
          <p:cNvPr id="15" name="TextBox 15"/>
          <p:cNvSpPr txBox="1"/>
          <p:nvPr/>
        </p:nvSpPr>
        <p:spPr>
          <a:xfrm>
            <a:off x="1882226" y="7645068"/>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04</a:t>
            </a:r>
          </a:p>
        </p:txBody>
      </p:sp>
      <p:sp>
        <p:nvSpPr>
          <p:cNvPr id="16" name="TextBox 16"/>
          <p:cNvSpPr txBox="1"/>
          <p:nvPr/>
        </p:nvSpPr>
        <p:spPr>
          <a:xfrm>
            <a:off x="11630356" y="7645068"/>
            <a:ext cx="4775418" cy="1076251"/>
          </a:xfrm>
          <a:prstGeom prst="rect">
            <a:avLst/>
          </a:prstGeom>
        </p:spPr>
        <p:txBody>
          <a:bodyPr lIns="0" tIns="0" rIns="0" bIns="0" rtlCol="0" anchor="t">
            <a:spAutoFit/>
          </a:bodyPr>
          <a:lstStyle/>
          <a:p>
            <a:pPr marL="0" lvl="0" indent="0" algn="l">
              <a:lnSpc>
                <a:spcPts val="8400"/>
              </a:lnSpc>
            </a:pPr>
            <a:r>
              <a:rPr lang="en-US" sz="6000" b="1" spc="300">
                <a:solidFill>
                  <a:srgbClr val="A79E9C"/>
                </a:solidFill>
                <a:latin typeface="Helios Extended Bold"/>
                <a:ea typeface="Helios Extended Bold"/>
                <a:cs typeface="Helios Extended Bold"/>
                <a:sym typeface="Helios Extended Bold"/>
              </a:rPr>
              <a:t>08</a:t>
            </a:r>
          </a:p>
        </p:txBody>
      </p:sp>
      <p:sp>
        <p:nvSpPr>
          <p:cNvPr id="17" name="TextBox 17"/>
          <p:cNvSpPr txBox="1"/>
          <p:nvPr/>
        </p:nvSpPr>
        <p:spPr>
          <a:xfrm>
            <a:off x="1882226" y="8790540"/>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METHODOLOGY</a:t>
            </a:r>
          </a:p>
        </p:txBody>
      </p:sp>
      <p:sp>
        <p:nvSpPr>
          <p:cNvPr id="18" name="TextBox 18"/>
          <p:cNvSpPr txBox="1"/>
          <p:nvPr/>
        </p:nvSpPr>
        <p:spPr>
          <a:xfrm>
            <a:off x="11630356" y="8790540"/>
            <a:ext cx="4775418" cy="389181"/>
          </a:xfrm>
          <a:prstGeom prst="rect">
            <a:avLst/>
          </a:prstGeom>
        </p:spPr>
        <p:txBody>
          <a:bodyPr lIns="0" tIns="0" rIns="0" bIns="0" rtlCol="0" anchor="t">
            <a:spAutoFit/>
          </a:bodyPr>
          <a:lstStyle/>
          <a:p>
            <a:pPr marL="0" lvl="0" indent="0" algn="l">
              <a:lnSpc>
                <a:spcPts val="3219"/>
              </a:lnSpc>
            </a:pPr>
            <a:r>
              <a:rPr lang="en-US" sz="2299" b="1" spc="229">
                <a:solidFill>
                  <a:srgbClr val="000000"/>
                </a:solidFill>
                <a:latin typeface="Heebo Bold"/>
                <a:ea typeface="Heebo Bold"/>
                <a:cs typeface="Heebo Bold"/>
                <a:sym typeface="Heebo Bold"/>
              </a:rPr>
              <a:t>TESTIMONIAL</a:t>
            </a:r>
          </a:p>
        </p:txBody>
      </p:sp>
      <p:sp>
        <p:nvSpPr>
          <p:cNvPr id="19" name="AutoShape 19"/>
          <p:cNvSpPr/>
          <p:nvPr/>
        </p:nvSpPr>
        <p:spPr>
          <a:xfrm>
            <a:off x="9144000" y="5967540"/>
            <a:ext cx="28575" cy="4319460"/>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20" name="Group 20"/>
          <p:cNvGrpSpPr/>
          <p:nvPr/>
        </p:nvGrpSpPr>
        <p:grpSpPr>
          <a:xfrm>
            <a:off x="17259300" y="9243740"/>
            <a:ext cx="248490" cy="263050"/>
            <a:chOff x="0" y="-47625"/>
            <a:chExt cx="812800" cy="860425"/>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80210" y="765650"/>
            <a:ext cx="248490" cy="263050"/>
            <a:chOff x="0" y="-47625"/>
            <a:chExt cx="812800" cy="860425"/>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37101" y="4421381"/>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1979517" y="0"/>
            <a:ext cx="6308483" cy="10287000"/>
            <a:chOff x="0" y="0"/>
            <a:chExt cx="1661493" cy="2709333"/>
          </a:xfrm>
        </p:grpSpPr>
        <p:sp>
          <p:nvSpPr>
            <p:cNvPr id="6" name="Freeform 6"/>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txBody>
            <a:bodyPr/>
            <a:lstStyle/>
            <a:p>
              <a:endParaRPr lang="zh-TW" altLang="en-US"/>
            </a:p>
          </p:txBody>
        </p:sp>
        <p:sp>
          <p:nvSpPr>
            <p:cNvPr id="7" name="TextBox 7"/>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4598501" y="4663928"/>
            <a:ext cx="2660799" cy="26607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8002593" y="721973"/>
            <a:ext cx="9256707" cy="2965198"/>
            <a:chOff x="0" y="0"/>
            <a:chExt cx="12342277" cy="3953597"/>
          </a:xfrm>
        </p:grpSpPr>
        <p:pic>
          <p:nvPicPr>
            <p:cNvPr id="12" name="Picture 12"/>
            <p:cNvPicPr>
              <a:picLocks noChangeAspect="1"/>
            </p:cNvPicPr>
            <p:nvPr/>
          </p:nvPicPr>
          <p:blipFill>
            <a:blip r:embed="rId2"/>
            <a:srcRect t="56237" r="14633" b="2718"/>
            <a:stretch>
              <a:fillRect/>
            </a:stretch>
          </p:blipFill>
          <p:spPr>
            <a:xfrm>
              <a:off x="0" y="0"/>
              <a:ext cx="12342277" cy="3953597"/>
            </a:xfrm>
            <a:prstGeom prst="rect">
              <a:avLst/>
            </a:prstGeom>
          </p:spPr>
        </p:pic>
      </p:grpSp>
      <p:grpSp>
        <p:nvGrpSpPr>
          <p:cNvPr id="13" name="Group 13"/>
          <p:cNvGrpSpPr/>
          <p:nvPr/>
        </p:nvGrpSpPr>
        <p:grpSpPr>
          <a:xfrm>
            <a:off x="863539" y="5696948"/>
            <a:ext cx="969409" cy="986123"/>
            <a:chOff x="0" y="0"/>
            <a:chExt cx="812800" cy="826814"/>
          </a:xfrm>
        </p:grpSpPr>
        <p:sp>
          <p:nvSpPr>
            <p:cNvPr id="14" name="Freeform 14"/>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15" name="TextBox 15"/>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01</a:t>
              </a:r>
            </a:p>
          </p:txBody>
        </p:sp>
      </p:grpSp>
      <p:grpSp>
        <p:nvGrpSpPr>
          <p:cNvPr id="16" name="Group 16"/>
          <p:cNvGrpSpPr/>
          <p:nvPr/>
        </p:nvGrpSpPr>
        <p:grpSpPr>
          <a:xfrm>
            <a:off x="6185626" y="5696948"/>
            <a:ext cx="969409" cy="986123"/>
            <a:chOff x="0" y="0"/>
            <a:chExt cx="812800" cy="826814"/>
          </a:xfrm>
        </p:grpSpPr>
        <p:sp>
          <p:nvSpPr>
            <p:cNvPr id="17" name="Freeform 17"/>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18" name="TextBox 18"/>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04</a:t>
              </a:r>
            </a:p>
          </p:txBody>
        </p:sp>
      </p:grpSp>
      <p:grpSp>
        <p:nvGrpSpPr>
          <p:cNvPr id="19" name="Group 19"/>
          <p:cNvGrpSpPr/>
          <p:nvPr/>
        </p:nvGrpSpPr>
        <p:grpSpPr>
          <a:xfrm>
            <a:off x="863539" y="7122635"/>
            <a:ext cx="969409" cy="986123"/>
            <a:chOff x="0" y="0"/>
            <a:chExt cx="812800" cy="826814"/>
          </a:xfrm>
        </p:grpSpPr>
        <p:sp>
          <p:nvSpPr>
            <p:cNvPr id="20" name="Freeform 20"/>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21" name="TextBox 21"/>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02</a:t>
              </a:r>
            </a:p>
          </p:txBody>
        </p:sp>
      </p:grpSp>
      <p:grpSp>
        <p:nvGrpSpPr>
          <p:cNvPr id="22" name="Group 22"/>
          <p:cNvGrpSpPr/>
          <p:nvPr/>
        </p:nvGrpSpPr>
        <p:grpSpPr>
          <a:xfrm>
            <a:off x="6185626" y="7122635"/>
            <a:ext cx="969409" cy="986123"/>
            <a:chOff x="0" y="0"/>
            <a:chExt cx="812800" cy="826814"/>
          </a:xfrm>
        </p:grpSpPr>
        <p:sp>
          <p:nvSpPr>
            <p:cNvPr id="23" name="Freeform 23"/>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24" name="TextBox 24"/>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05</a:t>
              </a:r>
            </a:p>
          </p:txBody>
        </p:sp>
      </p:grpSp>
      <p:grpSp>
        <p:nvGrpSpPr>
          <p:cNvPr id="25" name="Group 25"/>
          <p:cNvGrpSpPr/>
          <p:nvPr/>
        </p:nvGrpSpPr>
        <p:grpSpPr>
          <a:xfrm>
            <a:off x="863539" y="8548322"/>
            <a:ext cx="969409" cy="986123"/>
            <a:chOff x="0" y="0"/>
            <a:chExt cx="812800" cy="826814"/>
          </a:xfrm>
        </p:grpSpPr>
        <p:sp>
          <p:nvSpPr>
            <p:cNvPr id="26" name="Freeform 26"/>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27" name="TextBox 27"/>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03</a:t>
              </a:r>
            </a:p>
          </p:txBody>
        </p:sp>
      </p:grpSp>
      <p:grpSp>
        <p:nvGrpSpPr>
          <p:cNvPr id="28" name="Group 28"/>
          <p:cNvGrpSpPr/>
          <p:nvPr/>
        </p:nvGrpSpPr>
        <p:grpSpPr>
          <a:xfrm>
            <a:off x="6185626" y="8548322"/>
            <a:ext cx="969409" cy="986123"/>
            <a:chOff x="0" y="0"/>
            <a:chExt cx="812800" cy="826814"/>
          </a:xfrm>
        </p:grpSpPr>
        <p:sp>
          <p:nvSpPr>
            <p:cNvPr id="29" name="Freeform 29"/>
            <p:cNvSpPr/>
            <p:nvPr/>
          </p:nvSpPr>
          <p:spPr>
            <a:xfrm>
              <a:off x="0" y="0"/>
              <a:ext cx="812800" cy="826814"/>
            </a:xfrm>
            <a:custGeom>
              <a:avLst/>
              <a:gdLst/>
              <a:ahLst/>
              <a:cxnLst/>
              <a:rect l="l" t="t" r="r" b="b"/>
              <a:pathLst>
                <a:path w="812800" h="826814">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txBody>
            <a:bodyPr/>
            <a:lstStyle/>
            <a:p>
              <a:endParaRPr lang="zh-TW" altLang="en-US"/>
            </a:p>
          </p:txBody>
        </p:sp>
        <p:sp>
          <p:nvSpPr>
            <p:cNvPr id="30" name="TextBox 30"/>
            <p:cNvSpPr txBox="1"/>
            <p:nvPr/>
          </p:nvSpPr>
          <p:spPr>
            <a:xfrm>
              <a:off x="76200" y="1314"/>
              <a:ext cx="660400" cy="747987"/>
            </a:xfrm>
            <a:prstGeom prst="rect">
              <a:avLst/>
            </a:prstGeom>
          </p:spPr>
          <p:txBody>
            <a:bodyPr lIns="44470" tIns="44470" rIns="44470" bIns="44470" rtlCol="0" anchor="ctr"/>
            <a:lstStyle/>
            <a:p>
              <a:pPr algn="ctr">
                <a:lnSpc>
                  <a:spcPts val="4759"/>
                </a:lnSpc>
              </a:pPr>
              <a:r>
                <a:rPr lang="en-US" sz="3399" b="1">
                  <a:solidFill>
                    <a:srgbClr val="17726D"/>
                  </a:solidFill>
                  <a:latin typeface="Inter Bold"/>
                  <a:ea typeface="Inter Bold"/>
                  <a:cs typeface="Inter Bold"/>
                  <a:sym typeface="Inter Bold"/>
                </a:rPr>
                <a:t>06</a:t>
              </a:r>
            </a:p>
          </p:txBody>
        </p:sp>
      </p:grpSp>
      <p:sp>
        <p:nvSpPr>
          <p:cNvPr id="31" name="AutoShape 31"/>
          <p:cNvSpPr/>
          <p:nvPr/>
        </p:nvSpPr>
        <p:spPr>
          <a:xfrm>
            <a:off x="844489" y="2984652"/>
            <a:ext cx="6008511" cy="0"/>
          </a:xfrm>
          <a:prstGeom prst="line">
            <a:avLst/>
          </a:prstGeom>
          <a:ln w="76200" cap="flat">
            <a:solidFill>
              <a:srgbClr val="EAE4D2"/>
            </a:solidFill>
            <a:prstDash val="solid"/>
            <a:headEnd type="none" w="sm" len="sm"/>
            <a:tailEnd type="none" w="sm" len="sm"/>
          </a:ln>
        </p:spPr>
        <p:txBody>
          <a:bodyPr/>
          <a:lstStyle/>
          <a:p>
            <a:endParaRPr lang="zh-TW" altLang="en-US"/>
          </a:p>
        </p:txBody>
      </p:sp>
      <p:sp>
        <p:nvSpPr>
          <p:cNvPr id="32" name="Freeform 32"/>
          <p:cNvSpPr/>
          <p:nvPr/>
        </p:nvSpPr>
        <p:spPr>
          <a:xfrm>
            <a:off x="13807273" y="9050754"/>
            <a:ext cx="586293" cy="483692"/>
          </a:xfrm>
          <a:custGeom>
            <a:avLst/>
            <a:gdLst/>
            <a:ahLst/>
            <a:cxnLst/>
            <a:rect l="l" t="t" r="r" b="b"/>
            <a:pathLst>
              <a:path w="586293" h="483692">
                <a:moveTo>
                  <a:pt x="0" y="0"/>
                </a:moveTo>
                <a:lnTo>
                  <a:pt x="586293" y="0"/>
                </a:lnTo>
                <a:lnTo>
                  <a:pt x="586293" y="483691"/>
                </a:lnTo>
                <a:lnTo>
                  <a:pt x="0" y="483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33" name="TextBox 33"/>
          <p:cNvSpPr txBox="1"/>
          <p:nvPr/>
        </p:nvSpPr>
        <p:spPr>
          <a:xfrm>
            <a:off x="844489" y="817223"/>
            <a:ext cx="7158103" cy="19469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TABLE OF CONTENT</a:t>
            </a:r>
          </a:p>
        </p:txBody>
      </p:sp>
      <p:sp>
        <p:nvSpPr>
          <p:cNvPr id="34" name="TextBox 34"/>
          <p:cNvSpPr txBox="1"/>
          <p:nvPr/>
        </p:nvSpPr>
        <p:spPr>
          <a:xfrm>
            <a:off x="2091095" y="5946702"/>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Hello Friends!</a:t>
            </a:r>
          </a:p>
        </p:txBody>
      </p:sp>
      <p:sp>
        <p:nvSpPr>
          <p:cNvPr id="35" name="TextBox 35"/>
          <p:cNvSpPr txBox="1"/>
          <p:nvPr/>
        </p:nvSpPr>
        <p:spPr>
          <a:xfrm>
            <a:off x="7413181" y="5946702"/>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Problems &amp; Solutions</a:t>
            </a:r>
          </a:p>
        </p:txBody>
      </p:sp>
      <p:sp>
        <p:nvSpPr>
          <p:cNvPr id="36" name="TextBox 36"/>
          <p:cNvSpPr txBox="1"/>
          <p:nvPr/>
        </p:nvSpPr>
        <p:spPr>
          <a:xfrm>
            <a:off x="2091095" y="7372389"/>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About Us</a:t>
            </a:r>
          </a:p>
        </p:txBody>
      </p:sp>
      <p:sp>
        <p:nvSpPr>
          <p:cNvPr id="37" name="TextBox 37"/>
          <p:cNvSpPr txBox="1"/>
          <p:nvPr/>
        </p:nvSpPr>
        <p:spPr>
          <a:xfrm>
            <a:off x="7413181" y="7372389"/>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Market Size</a:t>
            </a:r>
          </a:p>
        </p:txBody>
      </p:sp>
      <p:sp>
        <p:nvSpPr>
          <p:cNvPr id="38" name="TextBox 38"/>
          <p:cNvSpPr txBox="1"/>
          <p:nvPr/>
        </p:nvSpPr>
        <p:spPr>
          <a:xfrm>
            <a:off x="2091095" y="8798076"/>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What We Believe</a:t>
            </a:r>
          </a:p>
        </p:txBody>
      </p:sp>
      <p:sp>
        <p:nvSpPr>
          <p:cNvPr id="39" name="TextBox 39"/>
          <p:cNvSpPr txBox="1"/>
          <p:nvPr/>
        </p:nvSpPr>
        <p:spPr>
          <a:xfrm>
            <a:off x="7413181" y="8798076"/>
            <a:ext cx="3614553" cy="422275"/>
          </a:xfrm>
          <a:prstGeom prst="rect">
            <a:avLst/>
          </a:prstGeom>
        </p:spPr>
        <p:txBody>
          <a:bodyPr lIns="0" tIns="0" rIns="0" bIns="0" rtlCol="0" anchor="t">
            <a:spAutoFit/>
          </a:bodyPr>
          <a:lstStyle/>
          <a:p>
            <a:pPr algn="l">
              <a:lnSpc>
                <a:spcPts val="3499"/>
              </a:lnSpc>
            </a:pPr>
            <a:r>
              <a:rPr lang="en-US" sz="2499" b="1">
                <a:solidFill>
                  <a:srgbClr val="000000"/>
                </a:solidFill>
                <a:latin typeface="Inter Medium"/>
                <a:ea typeface="Inter Medium"/>
                <a:cs typeface="Inter Medium"/>
                <a:sym typeface="Inter Medium"/>
              </a:rPr>
              <a:t>Statistic</a:t>
            </a:r>
          </a:p>
        </p:txBody>
      </p:sp>
      <p:sp>
        <p:nvSpPr>
          <p:cNvPr id="40" name="TextBox 40"/>
          <p:cNvSpPr txBox="1"/>
          <p:nvPr/>
        </p:nvSpPr>
        <p:spPr>
          <a:xfrm>
            <a:off x="863539" y="3290931"/>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PITCH DECK PRESENTATION</a:t>
            </a:r>
          </a:p>
        </p:txBody>
      </p:sp>
      <p:sp>
        <p:nvSpPr>
          <p:cNvPr id="41" name="TextBox 41"/>
          <p:cNvSpPr txBox="1"/>
          <p:nvPr/>
        </p:nvSpPr>
        <p:spPr>
          <a:xfrm>
            <a:off x="14539609" y="9057649"/>
            <a:ext cx="3191396" cy="422275"/>
          </a:xfrm>
          <a:prstGeom prst="rect">
            <a:avLst/>
          </a:prstGeom>
        </p:spPr>
        <p:txBody>
          <a:bodyPr lIns="0" tIns="0" rIns="0" bIns="0" rtlCol="0" anchor="t">
            <a:spAutoFit/>
          </a:bodyPr>
          <a:lstStyle/>
          <a:p>
            <a:pPr algn="l">
              <a:lnSpc>
                <a:spcPts val="3499"/>
              </a:lnSpc>
            </a:pPr>
            <a:r>
              <a:rPr lang="en-US" sz="2499" b="1">
                <a:solidFill>
                  <a:srgbClr val="FFFFFF"/>
                </a:solidFill>
                <a:latin typeface="Open Sans Semi-Bold"/>
                <a:ea typeface="Open Sans Semi-Bold"/>
                <a:cs typeface="Open Sans Semi-Bold"/>
                <a:sym typeface="Open Sans Semi-Bold"/>
              </a:rPr>
              <a:t>Thynk Unlimited</a:t>
            </a:r>
          </a:p>
        </p:txBody>
      </p:sp>
    </p:spTree>
    <p:extLst>
      <p:ext uri="{BB962C8B-B14F-4D97-AF65-F5344CB8AC3E}">
        <p14:creationId xmlns:p14="http://schemas.microsoft.com/office/powerpoint/2010/main" val="7862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08483" cy="10287000"/>
            <a:chOff x="0" y="0"/>
            <a:chExt cx="1661493" cy="2709333"/>
          </a:xfrm>
        </p:grpSpPr>
        <p:sp>
          <p:nvSpPr>
            <p:cNvPr id="3" name="Freeform 3"/>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txBody>
            <a:bodyPr/>
            <a:lstStyle/>
            <a:p>
              <a:endParaRPr lang="zh-TW" altLang="en-US"/>
            </a:p>
          </p:txBody>
        </p:sp>
        <p:sp>
          <p:nvSpPr>
            <p:cNvPr id="4" name="TextBox 4"/>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a:grpSpLocks noChangeAspect="1"/>
          </p:cNvGrpSpPr>
          <p:nvPr/>
        </p:nvGrpSpPr>
        <p:grpSpPr>
          <a:xfrm>
            <a:off x="1028700" y="1559323"/>
            <a:ext cx="7168383" cy="716835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r="-38888"/>
              </a:stretch>
            </a:blipFill>
          </p:spPr>
          <p:txBody>
            <a:bodyPr/>
            <a:lstStyle/>
            <a:p>
              <a:endParaRPr lang="zh-TW" altLang="en-US"/>
            </a:p>
          </p:txBody>
        </p:sp>
      </p:grpSp>
      <p:sp>
        <p:nvSpPr>
          <p:cNvPr id="7" name="AutoShape 7"/>
          <p:cNvSpPr/>
          <p:nvPr/>
        </p:nvSpPr>
        <p:spPr>
          <a:xfrm flipV="1">
            <a:off x="9091167" y="3525732"/>
            <a:ext cx="4351856" cy="0"/>
          </a:xfrm>
          <a:prstGeom prst="line">
            <a:avLst/>
          </a:prstGeom>
          <a:ln w="76200" cap="flat">
            <a:solidFill>
              <a:srgbClr val="EAE4D2"/>
            </a:solidFill>
            <a:prstDash val="solid"/>
            <a:headEnd type="none" w="sm" len="sm"/>
            <a:tailEnd type="none" w="sm" len="sm"/>
          </a:ln>
        </p:spPr>
        <p:txBody>
          <a:bodyPr/>
          <a:lstStyle/>
          <a:p>
            <a:endParaRPr lang="zh-TW" altLang="en-US"/>
          </a:p>
        </p:txBody>
      </p:sp>
      <p:grpSp>
        <p:nvGrpSpPr>
          <p:cNvPr id="8" name="Group 8"/>
          <p:cNvGrpSpPr/>
          <p:nvPr/>
        </p:nvGrpSpPr>
        <p:grpSpPr>
          <a:xfrm>
            <a:off x="9091167" y="8181875"/>
            <a:ext cx="4176257" cy="545802"/>
            <a:chOff x="0" y="0"/>
            <a:chExt cx="1099919" cy="143750"/>
          </a:xfrm>
        </p:grpSpPr>
        <p:sp>
          <p:nvSpPr>
            <p:cNvPr id="9" name="Freeform 9"/>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7726D"/>
            </a:solidFill>
          </p:spPr>
          <p:txBody>
            <a:bodyPr/>
            <a:lstStyle/>
            <a:p>
              <a:endParaRPr lang="zh-TW" altLang="en-US"/>
            </a:p>
          </p:txBody>
        </p:sp>
        <p:sp>
          <p:nvSpPr>
            <p:cNvPr id="10" name="TextBox 10"/>
            <p:cNvSpPr txBox="1"/>
            <p:nvPr/>
          </p:nvSpPr>
          <p:spPr>
            <a:xfrm>
              <a:off x="0" y="-38100"/>
              <a:ext cx="1099919" cy="181850"/>
            </a:xfrm>
            <a:prstGeom prst="rect">
              <a:avLst/>
            </a:prstGeom>
          </p:spPr>
          <p:txBody>
            <a:bodyPr lIns="50800" tIns="50800" rIns="50800" bIns="50800" rtlCol="0" anchor="ctr"/>
            <a:lstStyle/>
            <a:p>
              <a:pPr algn="ctr">
                <a:lnSpc>
                  <a:spcPts val="2659"/>
                </a:lnSpc>
              </a:pPr>
              <a:r>
                <a:rPr lang="en-US" sz="1899" b="1">
                  <a:solidFill>
                    <a:srgbClr val="FFFFFF"/>
                  </a:solidFill>
                  <a:latin typeface="Inter Bold"/>
                  <a:ea typeface="Inter Bold"/>
                  <a:cs typeface="Inter Bold"/>
                  <a:sym typeface="Inter Bold"/>
                </a:rPr>
                <a:t>Thank you</a:t>
              </a:r>
            </a:p>
          </p:txBody>
        </p:sp>
      </p:grpSp>
      <p:sp>
        <p:nvSpPr>
          <p:cNvPr id="11" name="Freeform 11"/>
          <p:cNvSpPr/>
          <p:nvPr/>
        </p:nvSpPr>
        <p:spPr>
          <a:xfrm>
            <a:off x="1028700" y="1559323"/>
            <a:ext cx="1189176" cy="1137285"/>
          </a:xfrm>
          <a:custGeom>
            <a:avLst/>
            <a:gdLst/>
            <a:ahLst/>
            <a:cxnLst/>
            <a:rect l="l" t="t" r="r" b="b"/>
            <a:pathLst>
              <a:path w="1189176" h="1137285">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12" name="Group 12"/>
          <p:cNvGrpSpPr/>
          <p:nvPr/>
        </p:nvGrpSpPr>
        <p:grpSpPr>
          <a:xfrm>
            <a:off x="1028700" y="8881660"/>
            <a:ext cx="715180" cy="7151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txBody>
            <a:bodyPr/>
            <a:lstStyle/>
            <a:p>
              <a:endParaRPr lang="zh-TW"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5" name="TextBox 15"/>
          <p:cNvSpPr txBox="1"/>
          <p:nvPr/>
        </p:nvSpPr>
        <p:spPr>
          <a:xfrm>
            <a:off x="9091101" y="1654573"/>
            <a:ext cx="8168199"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HELLO FRIENDS!</a:t>
            </a:r>
          </a:p>
        </p:txBody>
      </p:sp>
      <p:sp>
        <p:nvSpPr>
          <p:cNvPr id="16" name="TextBox 16"/>
          <p:cNvSpPr txBox="1"/>
          <p:nvPr/>
        </p:nvSpPr>
        <p:spPr>
          <a:xfrm>
            <a:off x="9144000" y="2658508"/>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GREETING FROM US</a:t>
            </a:r>
          </a:p>
        </p:txBody>
      </p:sp>
      <p:grpSp>
        <p:nvGrpSpPr>
          <p:cNvPr id="17" name="Group 17"/>
          <p:cNvGrpSpPr/>
          <p:nvPr/>
        </p:nvGrpSpPr>
        <p:grpSpPr>
          <a:xfrm>
            <a:off x="14871011" y="6031106"/>
            <a:ext cx="5402508" cy="540250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0" name="TextBox 20"/>
          <p:cNvSpPr txBox="1"/>
          <p:nvPr/>
        </p:nvSpPr>
        <p:spPr>
          <a:xfrm>
            <a:off x="9144000" y="3879978"/>
            <a:ext cx="8115300" cy="3686937"/>
          </a:xfrm>
          <a:prstGeom prst="rect">
            <a:avLst/>
          </a:prstGeom>
        </p:spPr>
        <p:txBody>
          <a:bodyPr lIns="0" tIns="0" rIns="0" bIns="0" rtlCol="0" anchor="t">
            <a:spAutoFit/>
          </a:bodyPr>
          <a:lstStyle/>
          <a:p>
            <a:pPr marL="0" lvl="0" indent="0" algn="just">
              <a:lnSpc>
                <a:spcPts val="4224"/>
              </a:lnSpc>
            </a:pPr>
            <a:r>
              <a:rPr lang="en-US" sz="2400" spc="96">
                <a:solidFill>
                  <a:srgbClr val="000000"/>
                </a:solidFill>
                <a:latin typeface="Open Sans"/>
                <a:ea typeface="Open Sans"/>
                <a:cs typeface="Open Sans"/>
                <a:sym typeface="Open Sans"/>
              </a:rPr>
              <a:t>Ladies and gentlemen, a warm welcome to Thynk Unlimited's business pitch deck presentation. Your time and attention are greatly appreciated. Today, we're excited to share our vision, accomplishments, and the exciting roadmap ahead. Let's embark on this journey together, and thank you for considering an investment in our innovative venture.</a:t>
            </a:r>
          </a:p>
        </p:txBody>
      </p:sp>
    </p:spTree>
    <p:extLst>
      <p:ext uri="{BB962C8B-B14F-4D97-AF65-F5344CB8AC3E}">
        <p14:creationId xmlns:p14="http://schemas.microsoft.com/office/powerpoint/2010/main" val="1402360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90063" y="866893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3" name="Group 3"/>
          <p:cNvGrpSpPr/>
          <p:nvPr/>
        </p:nvGrpSpPr>
        <p:grpSpPr>
          <a:xfrm>
            <a:off x="1028700" y="0"/>
            <a:ext cx="7141841" cy="10287000"/>
            <a:chOff x="0" y="0"/>
            <a:chExt cx="1106458" cy="1593725"/>
          </a:xfrm>
        </p:grpSpPr>
        <p:sp>
          <p:nvSpPr>
            <p:cNvPr id="4" name="Freeform 4"/>
            <p:cNvSpPr/>
            <p:nvPr/>
          </p:nvSpPr>
          <p:spPr>
            <a:xfrm>
              <a:off x="0" y="0"/>
              <a:ext cx="1106458" cy="1593725"/>
            </a:xfrm>
            <a:custGeom>
              <a:avLst/>
              <a:gdLst/>
              <a:ahLst/>
              <a:cxnLst/>
              <a:rect l="l" t="t" r="r" b="b"/>
              <a:pathLst>
                <a:path w="1106458" h="1593725">
                  <a:moveTo>
                    <a:pt x="0" y="0"/>
                  </a:moveTo>
                  <a:lnTo>
                    <a:pt x="1106458" y="0"/>
                  </a:lnTo>
                  <a:lnTo>
                    <a:pt x="1106458" y="1593725"/>
                  </a:lnTo>
                  <a:lnTo>
                    <a:pt x="0" y="1593725"/>
                  </a:lnTo>
                  <a:close/>
                </a:path>
              </a:pathLst>
            </a:custGeom>
            <a:blipFill>
              <a:blip r:embed="rId4"/>
              <a:stretch>
                <a:fillRect l="-86698" r="-69370"/>
              </a:stretch>
            </a:blipFill>
          </p:spPr>
          <p:txBody>
            <a:bodyPr/>
            <a:lstStyle/>
            <a:p>
              <a:endParaRPr lang="zh-TW" altLang="en-US"/>
            </a:p>
          </p:txBody>
        </p:sp>
      </p:grpSp>
      <p:sp>
        <p:nvSpPr>
          <p:cNvPr id="5" name="TextBox 5"/>
          <p:cNvSpPr txBox="1"/>
          <p:nvPr/>
        </p:nvSpPr>
        <p:spPr>
          <a:xfrm>
            <a:off x="9329558" y="8852684"/>
            <a:ext cx="7953554" cy="405616"/>
          </a:xfrm>
          <a:prstGeom prst="rect">
            <a:avLst/>
          </a:prstGeom>
        </p:spPr>
        <p:txBody>
          <a:bodyPr lIns="0" tIns="0" rIns="0" bIns="0" rtlCol="0" anchor="t">
            <a:spAutoFit/>
          </a:bodyPr>
          <a:lstStyle/>
          <a:p>
            <a:pPr marL="0" lvl="0" indent="0" algn="l">
              <a:lnSpc>
                <a:spcPts val="3359"/>
              </a:lnSpc>
              <a:spcBef>
                <a:spcPct val="0"/>
              </a:spcBef>
            </a:pPr>
            <a:r>
              <a:rPr lang="en-US" sz="2399" spc="239">
                <a:solidFill>
                  <a:srgbClr val="000000"/>
                </a:solidFill>
                <a:latin typeface="Lato"/>
                <a:ea typeface="Lato"/>
                <a:cs typeface="Lato"/>
                <a:sym typeface="Lato"/>
              </a:rPr>
              <a:t>Timmerman Industries</a:t>
            </a:r>
          </a:p>
        </p:txBody>
      </p:sp>
      <p:sp>
        <p:nvSpPr>
          <p:cNvPr id="6" name="TextBox 6"/>
          <p:cNvSpPr txBox="1"/>
          <p:nvPr/>
        </p:nvSpPr>
        <p:spPr>
          <a:xfrm>
            <a:off x="8590063" y="866775"/>
            <a:ext cx="8693050" cy="2142976"/>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BACKGROUND OF THE STUDY</a:t>
            </a:r>
          </a:p>
        </p:txBody>
      </p:sp>
      <p:sp>
        <p:nvSpPr>
          <p:cNvPr id="7" name="TextBox 7"/>
          <p:cNvSpPr txBox="1"/>
          <p:nvPr/>
        </p:nvSpPr>
        <p:spPr>
          <a:xfrm>
            <a:off x="8590063" y="3099171"/>
            <a:ext cx="8693050" cy="3926505"/>
          </a:xfrm>
          <a:prstGeom prst="rect">
            <a:avLst/>
          </a:prstGeom>
        </p:spPr>
        <p:txBody>
          <a:bodyPr lIns="0" tIns="0" rIns="0" bIns="0" rtlCol="0" anchor="t">
            <a:spAutoFit/>
          </a:bodyPr>
          <a:lstStyle/>
          <a:p>
            <a:pPr marL="0" lvl="0" indent="0" algn="l">
              <a:lnSpc>
                <a:spcPts val="3519"/>
              </a:lnSpc>
            </a:pPr>
            <a:r>
              <a:rPr lang="en-US" sz="2199" spc="219">
                <a:solidFill>
                  <a:srgbClr val="000000"/>
                </a:solidFill>
                <a:latin typeface="Lato"/>
                <a:ea typeface="Lato"/>
                <a:cs typeface="Lato"/>
                <a:sym typeface="Lato"/>
              </a:rPr>
              <a:t>Our research focuses on the product market, an innovative solution designed to make the product become a top-of-mind product. By understanding market demand, competition, and technology, we aim to unlock this new product's potential, addressing critical needs and driving innovation in the market. Through this research, we aim to provide insights into its successful development, launch, and adoption, creating lasting value for stakeholders.</a:t>
            </a:r>
          </a:p>
        </p:txBody>
      </p:sp>
      <p:sp>
        <p:nvSpPr>
          <p:cNvPr id="8" name="AutoShape 8"/>
          <p:cNvSpPr/>
          <p:nvPr/>
        </p:nvSpPr>
        <p:spPr>
          <a:xfrm>
            <a:off x="550043" y="0"/>
            <a:ext cx="0" cy="3768928"/>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9" name="Group 9"/>
          <p:cNvGrpSpPr/>
          <p:nvPr/>
        </p:nvGrpSpPr>
        <p:grpSpPr>
          <a:xfrm>
            <a:off x="17010810" y="9243740"/>
            <a:ext cx="248490" cy="263050"/>
            <a:chOff x="0" y="-47625"/>
            <a:chExt cx="812800" cy="860425"/>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9470" y="1353860"/>
            <a:ext cx="15529061" cy="1076251"/>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PROBLEM STATEMENT</a:t>
            </a:r>
          </a:p>
        </p:txBody>
      </p:sp>
      <p:sp>
        <p:nvSpPr>
          <p:cNvPr id="3" name="TextBox 3"/>
          <p:cNvSpPr txBox="1"/>
          <p:nvPr/>
        </p:nvSpPr>
        <p:spPr>
          <a:xfrm>
            <a:off x="1379470" y="4797280"/>
            <a:ext cx="4775418" cy="1415901"/>
          </a:xfrm>
          <a:prstGeom prst="rect">
            <a:avLst/>
          </a:prstGeom>
        </p:spPr>
        <p:txBody>
          <a:bodyPr lIns="0" tIns="0" rIns="0" bIns="0" rtlCol="0" anchor="t">
            <a:spAutoFit/>
          </a:bodyPr>
          <a:lstStyle/>
          <a:p>
            <a:pPr marL="0" lvl="0" indent="0" algn="ctr">
              <a:lnSpc>
                <a:spcPts val="11200"/>
              </a:lnSpc>
            </a:pPr>
            <a:r>
              <a:rPr lang="en-US" sz="8000" b="1" spc="400">
                <a:solidFill>
                  <a:srgbClr val="A79E9C"/>
                </a:solidFill>
                <a:latin typeface="Helios Extended Bold"/>
                <a:ea typeface="Helios Extended Bold"/>
                <a:cs typeface="Helios Extended Bold"/>
                <a:sym typeface="Helios Extended Bold"/>
              </a:rPr>
              <a:t>01</a:t>
            </a:r>
          </a:p>
        </p:txBody>
      </p:sp>
      <p:sp>
        <p:nvSpPr>
          <p:cNvPr id="4" name="TextBox 4"/>
          <p:cNvSpPr txBox="1"/>
          <p:nvPr/>
        </p:nvSpPr>
        <p:spPr>
          <a:xfrm>
            <a:off x="6756291" y="4797280"/>
            <a:ext cx="4775418" cy="1415901"/>
          </a:xfrm>
          <a:prstGeom prst="rect">
            <a:avLst/>
          </a:prstGeom>
        </p:spPr>
        <p:txBody>
          <a:bodyPr lIns="0" tIns="0" rIns="0" bIns="0" rtlCol="0" anchor="t">
            <a:spAutoFit/>
          </a:bodyPr>
          <a:lstStyle/>
          <a:p>
            <a:pPr marL="0" lvl="0" indent="0" algn="ctr">
              <a:lnSpc>
                <a:spcPts val="11200"/>
              </a:lnSpc>
            </a:pPr>
            <a:r>
              <a:rPr lang="en-US" sz="8000" b="1" spc="400">
                <a:solidFill>
                  <a:srgbClr val="A79E9C"/>
                </a:solidFill>
                <a:latin typeface="Helios Extended Bold"/>
                <a:ea typeface="Helios Extended Bold"/>
                <a:cs typeface="Helios Extended Bold"/>
                <a:sym typeface="Helios Extended Bold"/>
              </a:rPr>
              <a:t>02</a:t>
            </a:r>
          </a:p>
        </p:txBody>
      </p:sp>
      <p:sp>
        <p:nvSpPr>
          <p:cNvPr id="5" name="TextBox 5"/>
          <p:cNvSpPr txBox="1"/>
          <p:nvPr/>
        </p:nvSpPr>
        <p:spPr>
          <a:xfrm>
            <a:off x="1379470" y="2535495"/>
            <a:ext cx="15529061" cy="798681"/>
          </a:xfrm>
          <a:prstGeom prst="rect">
            <a:avLst/>
          </a:prstGeom>
        </p:spPr>
        <p:txBody>
          <a:bodyPr lIns="0" tIns="0" rIns="0" bIns="0" rtlCol="0" anchor="t">
            <a:spAutoFit/>
          </a:bodyPr>
          <a:lstStyle/>
          <a:p>
            <a:pPr marL="0" lvl="0" indent="0" algn="ctr">
              <a:lnSpc>
                <a:spcPts val="3219"/>
              </a:lnSpc>
              <a:spcBef>
                <a:spcPct val="0"/>
              </a:spcBef>
            </a:pPr>
            <a:r>
              <a:rPr lang="en-US" sz="2299" spc="229">
                <a:solidFill>
                  <a:srgbClr val="000000"/>
                </a:solidFill>
                <a:latin typeface="Lato"/>
                <a:ea typeface="Lato"/>
                <a:cs typeface="Lato"/>
                <a:sym typeface="Lato"/>
              </a:rPr>
              <a:t>Our study focuses on evaluating the market landscape, consumer trends, and competition pertinent to the new product.</a:t>
            </a:r>
          </a:p>
        </p:txBody>
      </p:sp>
      <p:sp>
        <p:nvSpPr>
          <p:cNvPr id="6" name="TextBox 6"/>
          <p:cNvSpPr txBox="1"/>
          <p:nvPr/>
        </p:nvSpPr>
        <p:spPr>
          <a:xfrm>
            <a:off x="1379470" y="6232231"/>
            <a:ext cx="4775418" cy="389181"/>
          </a:xfrm>
          <a:prstGeom prst="rect">
            <a:avLst/>
          </a:prstGeom>
        </p:spPr>
        <p:txBody>
          <a:bodyPr lIns="0" tIns="0" rIns="0" bIns="0" rtlCol="0" anchor="t">
            <a:spAutoFit/>
          </a:bodyPr>
          <a:lstStyle/>
          <a:p>
            <a:pPr marL="0" lvl="0" indent="0" algn="ctr">
              <a:lnSpc>
                <a:spcPts val="3219"/>
              </a:lnSpc>
            </a:pPr>
            <a:r>
              <a:rPr lang="en-US" sz="2299" b="1" spc="229">
                <a:solidFill>
                  <a:srgbClr val="4E6E81"/>
                </a:solidFill>
                <a:latin typeface="Heebo Bold"/>
                <a:ea typeface="Heebo Bold"/>
                <a:cs typeface="Heebo Bold"/>
                <a:sym typeface="Heebo Bold"/>
              </a:rPr>
              <a:t>SCOPE OF THE STUDY</a:t>
            </a:r>
          </a:p>
        </p:txBody>
      </p:sp>
      <p:sp>
        <p:nvSpPr>
          <p:cNvPr id="7" name="TextBox 7"/>
          <p:cNvSpPr txBox="1"/>
          <p:nvPr/>
        </p:nvSpPr>
        <p:spPr>
          <a:xfrm>
            <a:off x="6756291" y="6232231"/>
            <a:ext cx="4775418" cy="389181"/>
          </a:xfrm>
          <a:prstGeom prst="rect">
            <a:avLst/>
          </a:prstGeom>
        </p:spPr>
        <p:txBody>
          <a:bodyPr lIns="0" tIns="0" rIns="0" bIns="0" rtlCol="0" anchor="t">
            <a:spAutoFit/>
          </a:bodyPr>
          <a:lstStyle/>
          <a:p>
            <a:pPr marL="0" lvl="0" indent="0" algn="ctr">
              <a:lnSpc>
                <a:spcPts val="3219"/>
              </a:lnSpc>
            </a:pPr>
            <a:r>
              <a:rPr lang="en-US" sz="2299" b="1" spc="229">
                <a:solidFill>
                  <a:srgbClr val="4E6E81"/>
                </a:solidFill>
                <a:latin typeface="Heebo Bold"/>
                <a:ea typeface="Heebo Bold"/>
                <a:cs typeface="Heebo Bold"/>
                <a:sym typeface="Heebo Bold"/>
              </a:rPr>
              <a:t>RELEVANCE OF THE STUDY</a:t>
            </a:r>
          </a:p>
        </p:txBody>
      </p:sp>
      <p:sp>
        <p:nvSpPr>
          <p:cNvPr id="8" name="TextBox 8"/>
          <p:cNvSpPr txBox="1"/>
          <p:nvPr/>
        </p:nvSpPr>
        <p:spPr>
          <a:xfrm>
            <a:off x="12133113" y="6232231"/>
            <a:ext cx="4775418" cy="389181"/>
          </a:xfrm>
          <a:prstGeom prst="rect">
            <a:avLst/>
          </a:prstGeom>
        </p:spPr>
        <p:txBody>
          <a:bodyPr lIns="0" tIns="0" rIns="0" bIns="0" rtlCol="0" anchor="t">
            <a:spAutoFit/>
          </a:bodyPr>
          <a:lstStyle/>
          <a:p>
            <a:pPr marL="0" lvl="0" indent="0" algn="ctr">
              <a:lnSpc>
                <a:spcPts val="3219"/>
              </a:lnSpc>
            </a:pPr>
            <a:r>
              <a:rPr lang="en-US" sz="2299" b="1" spc="229">
                <a:solidFill>
                  <a:srgbClr val="4E6E81"/>
                </a:solidFill>
                <a:latin typeface="Heebo Bold"/>
                <a:ea typeface="Heebo Bold"/>
                <a:cs typeface="Heebo Bold"/>
                <a:sym typeface="Heebo Bold"/>
              </a:rPr>
              <a:t>RESEARCH QUESTION</a:t>
            </a:r>
          </a:p>
        </p:txBody>
      </p:sp>
      <p:sp>
        <p:nvSpPr>
          <p:cNvPr id="9" name="TextBox 9"/>
          <p:cNvSpPr txBox="1"/>
          <p:nvPr/>
        </p:nvSpPr>
        <p:spPr>
          <a:xfrm>
            <a:off x="1379470" y="6597161"/>
            <a:ext cx="4775418" cy="1735941"/>
          </a:xfrm>
          <a:prstGeom prst="rect">
            <a:avLst/>
          </a:prstGeom>
        </p:spPr>
        <p:txBody>
          <a:bodyPr lIns="0" tIns="0" rIns="0" bIns="0" rtlCol="0" anchor="t">
            <a:spAutoFit/>
          </a:bodyPr>
          <a:lstStyle/>
          <a:p>
            <a:pPr marL="0" lvl="0" indent="0" algn="ctr">
              <a:lnSpc>
                <a:spcPts val="3519"/>
              </a:lnSpc>
            </a:pPr>
            <a:r>
              <a:rPr lang="en-US" sz="2199" spc="219">
                <a:solidFill>
                  <a:srgbClr val="000000"/>
                </a:solidFill>
                <a:latin typeface="Lato"/>
                <a:ea typeface="Lato"/>
                <a:cs typeface="Lato"/>
                <a:sym typeface="Lato"/>
              </a:rPr>
              <a:t>Our study aims to pinpoint challenges and opportunities, assess feasibility, and offer strategic insights.</a:t>
            </a:r>
          </a:p>
        </p:txBody>
      </p:sp>
      <p:sp>
        <p:nvSpPr>
          <p:cNvPr id="10" name="TextBox 10"/>
          <p:cNvSpPr txBox="1"/>
          <p:nvPr/>
        </p:nvSpPr>
        <p:spPr>
          <a:xfrm>
            <a:off x="6756291" y="6597161"/>
            <a:ext cx="4775418" cy="2174054"/>
          </a:xfrm>
          <a:prstGeom prst="rect">
            <a:avLst/>
          </a:prstGeom>
        </p:spPr>
        <p:txBody>
          <a:bodyPr lIns="0" tIns="0" rIns="0" bIns="0" rtlCol="0" anchor="t">
            <a:spAutoFit/>
          </a:bodyPr>
          <a:lstStyle/>
          <a:p>
            <a:pPr marL="0" lvl="0" indent="0" algn="ctr">
              <a:lnSpc>
                <a:spcPts val="3519"/>
              </a:lnSpc>
            </a:pPr>
            <a:r>
              <a:rPr lang="en-US" sz="2199" spc="219">
                <a:solidFill>
                  <a:srgbClr val="000000"/>
                </a:solidFill>
                <a:latin typeface="Lato"/>
                <a:ea typeface="Lato"/>
                <a:cs typeface="Lato"/>
                <a:sym typeface="Lato"/>
              </a:rPr>
              <a:t>Understanding its market implications is crucial for businesses aiming to stay competitive and meet evolving customer needs.</a:t>
            </a:r>
          </a:p>
        </p:txBody>
      </p:sp>
      <p:sp>
        <p:nvSpPr>
          <p:cNvPr id="11" name="TextBox 11"/>
          <p:cNvSpPr txBox="1"/>
          <p:nvPr/>
        </p:nvSpPr>
        <p:spPr>
          <a:xfrm>
            <a:off x="12133113" y="6597161"/>
            <a:ext cx="4775418" cy="2174054"/>
          </a:xfrm>
          <a:prstGeom prst="rect">
            <a:avLst/>
          </a:prstGeom>
        </p:spPr>
        <p:txBody>
          <a:bodyPr lIns="0" tIns="0" rIns="0" bIns="0" rtlCol="0" anchor="t">
            <a:spAutoFit/>
          </a:bodyPr>
          <a:lstStyle/>
          <a:p>
            <a:pPr marL="0" lvl="0" indent="0" algn="ctr">
              <a:lnSpc>
                <a:spcPts val="3519"/>
              </a:lnSpc>
            </a:pPr>
            <a:r>
              <a:rPr lang="en-US" sz="2199" spc="219">
                <a:solidFill>
                  <a:srgbClr val="000000"/>
                </a:solidFill>
                <a:latin typeface="Lato"/>
                <a:ea typeface="Lato"/>
                <a:cs typeface="Lato"/>
                <a:sym typeface="Lato"/>
              </a:rPr>
              <a:t>How can the new product effectively address the market needs, leverage market trends, and differentiate itself in the competitive landscape?</a:t>
            </a:r>
          </a:p>
        </p:txBody>
      </p:sp>
      <p:sp>
        <p:nvSpPr>
          <p:cNvPr id="12" name="TextBox 12"/>
          <p:cNvSpPr txBox="1"/>
          <p:nvPr/>
        </p:nvSpPr>
        <p:spPr>
          <a:xfrm>
            <a:off x="12133113" y="4797280"/>
            <a:ext cx="4775418" cy="1415901"/>
          </a:xfrm>
          <a:prstGeom prst="rect">
            <a:avLst/>
          </a:prstGeom>
        </p:spPr>
        <p:txBody>
          <a:bodyPr lIns="0" tIns="0" rIns="0" bIns="0" rtlCol="0" anchor="t">
            <a:spAutoFit/>
          </a:bodyPr>
          <a:lstStyle/>
          <a:p>
            <a:pPr marL="0" lvl="0" indent="0" algn="ctr">
              <a:lnSpc>
                <a:spcPts val="11200"/>
              </a:lnSpc>
            </a:pPr>
            <a:r>
              <a:rPr lang="en-US" sz="8000" b="1" spc="400">
                <a:solidFill>
                  <a:srgbClr val="A79E9C"/>
                </a:solidFill>
                <a:latin typeface="Helios Extended Bold"/>
                <a:ea typeface="Helios Extended Bold"/>
                <a:cs typeface="Helios Extended Bold"/>
                <a:sym typeface="Helios Extended Bold"/>
              </a:rPr>
              <a:t>03</a:t>
            </a:r>
          </a:p>
        </p:txBody>
      </p:sp>
      <p:grpSp>
        <p:nvGrpSpPr>
          <p:cNvPr id="13" name="Group 13"/>
          <p:cNvGrpSpPr/>
          <p:nvPr/>
        </p:nvGrpSpPr>
        <p:grpSpPr>
          <a:xfrm>
            <a:off x="1028700" y="8995250"/>
            <a:ext cx="248490" cy="263050"/>
            <a:chOff x="0" y="-47625"/>
            <a:chExt cx="812800" cy="860425"/>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17010810" y="1014140"/>
            <a:ext cx="248490" cy="263050"/>
            <a:chOff x="0" y="-47625"/>
            <a:chExt cx="812800" cy="860425"/>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zh-TW" altLang="en-US"/>
          </a:p>
        </p:txBody>
      </p:sp>
    </p:spTree>
    <p:extLst>
      <p:ext uri="{BB962C8B-B14F-4D97-AF65-F5344CB8AC3E}">
        <p14:creationId xmlns:p14="http://schemas.microsoft.com/office/powerpoint/2010/main" val="2517628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05870"/>
            <a:ext cx="18288000" cy="6581130"/>
            <a:chOff x="0" y="-47625"/>
            <a:chExt cx="4816593" cy="1733302"/>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831776" y="8085947"/>
            <a:ext cx="4350008" cy="363183"/>
          </a:xfrm>
          <a:prstGeom prst="rect">
            <a:avLst/>
          </a:prstGeom>
        </p:spPr>
        <p:txBody>
          <a:bodyPr lIns="0" tIns="0" rIns="0" bIns="0" rtlCol="0" anchor="t">
            <a:spAutoFit/>
          </a:bodyPr>
          <a:lstStyle/>
          <a:p>
            <a:pPr marL="0" lvl="0" indent="0" algn="ctr">
              <a:lnSpc>
                <a:spcPts val="3079"/>
              </a:lnSpc>
            </a:pPr>
            <a:r>
              <a:rPr lang="en-US" sz="2199" b="1" spc="219">
                <a:solidFill>
                  <a:srgbClr val="4E6E81"/>
                </a:solidFill>
                <a:latin typeface="Heebo Bold"/>
                <a:ea typeface="Heebo Bold"/>
                <a:cs typeface="Heebo Bold"/>
                <a:sym typeface="Heebo Bold"/>
              </a:rPr>
              <a:t>AARON LOEB</a:t>
            </a:r>
          </a:p>
        </p:txBody>
      </p:sp>
      <p:sp>
        <p:nvSpPr>
          <p:cNvPr id="6" name="TextBox 6"/>
          <p:cNvSpPr txBox="1"/>
          <p:nvPr/>
        </p:nvSpPr>
        <p:spPr>
          <a:xfrm>
            <a:off x="6968996" y="8085947"/>
            <a:ext cx="4350008" cy="363183"/>
          </a:xfrm>
          <a:prstGeom prst="rect">
            <a:avLst/>
          </a:prstGeom>
        </p:spPr>
        <p:txBody>
          <a:bodyPr lIns="0" tIns="0" rIns="0" bIns="0" rtlCol="0" anchor="t">
            <a:spAutoFit/>
          </a:bodyPr>
          <a:lstStyle/>
          <a:p>
            <a:pPr marL="0" lvl="0" indent="0" algn="ctr">
              <a:lnSpc>
                <a:spcPts val="3079"/>
              </a:lnSpc>
            </a:pPr>
            <a:r>
              <a:rPr lang="en-US" sz="2199" b="1" spc="219">
                <a:solidFill>
                  <a:srgbClr val="4E6E81"/>
                </a:solidFill>
                <a:latin typeface="Heebo Bold"/>
                <a:ea typeface="Heebo Bold"/>
                <a:cs typeface="Heebo Bold"/>
                <a:sym typeface="Heebo Bold"/>
              </a:rPr>
              <a:t>DANIEL GALLEGO</a:t>
            </a:r>
          </a:p>
        </p:txBody>
      </p:sp>
      <p:sp>
        <p:nvSpPr>
          <p:cNvPr id="7" name="TextBox 7"/>
          <p:cNvSpPr txBox="1"/>
          <p:nvPr/>
        </p:nvSpPr>
        <p:spPr>
          <a:xfrm>
            <a:off x="831776" y="4364332"/>
            <a:ext cx="16624447" cy="504826"/>
          </a:xfrm>
          <a:prstGeom prst="rect">
            <a:avLst/>
          </a:prstGeom>
        </p:spPr>
        <p:txBody>
          <a:bodyPr lIns="0" tIns="0" rIns="0" bIns="0" rtlCol="0" anchor="t">
            <a:spAutoFit/>
          </a:bodyPr>
          <a:lstStyle/>
          <a:p>
            <a:pPr marL="0" lvl="0" indent="0" algn="ctr">
              <a:lnSpc>
                <a:spcPts val="4199"/>
              </a:lnSpc>
            </a:pPr>
            <a:r>
              <a:rPr lang="en-US" sz="2999" b="1" spc="299">
                <a:solidFill>
                  <a:srgbClr val="000000"/>
                </a:solidFill>
                <a:latin typeface="Heebo Bold"/>
                <a:ea typeface="Heebo Bold"/>
                <a:cs typeface="Heebo Bold"/>
                <a:sym typeface="Heebo Bold"/>
              </a:rPr>
              <a:t>PROPONENTS</a:t>
            </a:r>
          </a:p>
        </p:txBody>
      </p:sp>
      <p:sp>
        <p:nvSpPr>
          <p:cNvPr id="8" name="TextBox 8"/>
          <p:cNvSpPr txBox="1"/>
          <p:nvPr/>
        </p:nvSpPr>
        <p:spPr>
          <a:xfrm>
            <a:off x="8578281" y="981037"/>
            <a:ext cx="8877943" cy="504826"/>
          </a:xfrm>
          <a:prstGeom prst="rect">
            <a:avLst/>
          </a:prstGeom>
        </p:spPr>
        <p:txBody>
          <a:bodyPr lIns="0" tIns="0" rIns="0" bIns="0" rtlCol="0" anchor="t">
            <a:spAutoFit/>
          </a:bodyPr>
          <a:lstStyle/>
          <a:p>
            <a:pPr marL="0" lvl="0" indent="0" algn="l">
              <a:lnSpc>
                <a:spcPts val="4199"/>
              </a:lnSpc>
            </a:pPr>
            <a:r>
              <a:rPr lang="en-US" sz="2999" b="1" spc="299">
                <a:solidFill>
                  <a:srgbClr val="000000"/>
                </a:solidFill>
                <a:latin typeface="Heebo Bold"/>
                <a:ea typeface="Heebo Bold"/>
                <a:cs typeface="Heebo Bold"/>
                <a:sym typeface="Heebo Bold"/>
              </a:rPr>
              <a:t>OVERVIEW</a:t>
            </a:r>
          </a:p>
        </p:txBody>
      </p:sp>
      <p:sp>
        <p:nvSpPr>
          <p:cNvPr id="9" name="TextBox 9"/>
          <p:cNvSpPr txBox="1"/>
          <p:nvPr/>
        </p:nvSpPr>
        <p:spPr>
          <a:xfrm>
            <a:off x="831776" y="8441353"/>
            <a:ext cx="4350008" cy="816947"/>
          </a:xfrm>
          <a:prstGeom prst="rect">
            <a:avLst/>
          </a:prstGeom>
        </p:spPr>
        <p:txBody>
          <a:bodyPr lIns="0" tIns="0" rIns="0" bIns="0" rtlCol="0" anchor="t">
            <a:spAutoFit/>
          </a:bodyPr>
          <a:lstStyle/>
          <a:p>
            <a:pPr algn="ctr">
              <a:lnSpc>
                <a:spcPts val="3360"/>
              </a:lnSpc>
            </a:pPr>
            <a:r>
              <a:rPr lang="en-US" sz="2100" spc="210">
                <a:solidFill>
                  <a:srgbClr val="000000"/>
                </a:solidFill>
                <a:latin typeface="Lato"/>
                <a:ea typeface="Lato"/>
                <a:cs typeface="Lato"/>
                <a:sym typeface="Lato"/>
              </a:rPr>
              <a:t>Innovation Adoption </a:t>
            </a:r>
          </a:p>
          <a:p>
            <a:pPr marL="0" lvl="0" indent="0" algn="ctr">
              <a:lnSpc>
                <a:spcPts val="3360"/>
              </a:lnSpc>
            </a:pPr>
            <a:r>
              <a:rPr lang="en-US" sz="2100" spc="210">
                <a:solidFill>
                  <a:srgbClr val="000000"/>
                </a:solidFill>
                <a:latin typeface="Lato"/>
                <a:ea typeface="Lato"/>
                <a:cs typeface="Lato"/>
                <a:sym typeface="Lato"/>
              </a:rPr>
              <a:t>Theory Maker</a:t>
            </a:r>
          </a:p>
        </p:txBody>
      </p:sp>
      <p:sp>
        <p:nvSpPr>
          <p:cNvPr id="10" name="TextBox 10"/>
          <p:cNvSpPr txBox="1"/>
          <p:nvPr/>
        </p:nvSpPr>
        <p:spPr>
          <a:xfrm>
            <a:off x="6968996" y="8441353"/>
            <a:ext cx="4350008" cy="816947"/>
          </a:xfrm>
          <a:prstGeom prst="rect">
            <a:avLst/>
          </a:prstGeom>
        </p:spPr>
        <p:txBody>
          <a:bodyPr lIns="0" tIns="0" rIns="0" bIns="0" rtlCol="0" anchor="t">
            <a:spAutoFit/>
          </a:bodyPr>
          <a:lstStyle/>
          <a:p>
            <a:pPr algn="ctr">
              <a:lnSpc>
                <a:spcPts val="3360"/>
              </a:lnSpc>
            </a:pPr>
            <a:r>
              <a:rPr lang="en-US" sz="2100" spc="210">
                <a:solidFill>
                  <a:srgbClr val="000000"/>
                </a:solidFill>
                <a:latin typeface="Lato"/>
                <a:ea typeface="Lato"/>
                <a:cs typeface="Lato"/>
                <a:sym typeface="Lato"/>
              </a:rPr>
              <a:t>Market Segmentation </a:t>
            </a:r>
          </a:p>
          <a:p>
            <a:pPr marL="0" lvl="0" indent="0" algn="ctr">
              <a:lnSpc>
                <a:spcPts val="3360"/>
              </a:lnSpc>
            </a:pPr>
            <a:r>
              <a:rPr lang="en-US" sz="2100" spc="210">
                <a:solidFill>
                  <a:srgbClr val="000000"/>
                </a:solidFill>
                <a:latin typeface="Lato"/>
                <a:ea typeface="Lato"/>
                <a:cs typeface="Lato"/>
                <a:sym typeface="Lato"/>
              </a:rPr>
              <a:t>Theory Maker</a:t>
            </a:r>
          </a:p>
        </p:txBody>
      </p:sp>
      <p:sp>
        <p:nvSpPr>
          <p:cNvPr id="11" name="TextBox 11"/>
          <p:cNvSpPr txBox="1"/>
          <p:nvPr/>
        </p:nvSpPr>
        <p:spPr>
          <a:xfrm>
            <a:off x="13106215" y="8085947"/>
            <a:ext cx="4350008" cy="363183"/>
          </a:xfrm>
          <a:prstGeom prst="rect">
            <a:avLst/>
          </a:prstGeom>
        </p:spPr>
        <p:txBody>
          <a:bodyPr lIns="0" tIns="0" rIns="0" bIns="0" rtlCol="0" anchor="t">
            <a:spAutoFit/>
          </a:bodyPr>
          <a:lstStyle/>
          <a:p>
            <a:pPr marL="0" lvl="0" indent="0" algn="ctr">
              <a:lnSpc>
                <a:spcPts val="3079"/>
              </a:lnSpc>
            </a:pPr>
            <a:r>
              <a:rPr lang="en-US" sz="2199" b="1" spc="219">
                <a:solidFill>
                  <a:srgbClr val="4E6E81"/>
                </a:solidFill>
                <a:latin typeface="Heebo Bold"/>
                <a:ea typeface="Heebo Bold"/>
                <a:cs typeface="Heebo Bold"/>
                <a:sym typeface="Heebo Bold"/>
              </a:rPr>
              <a:t>REESE MILLER</a:t>
            </a:r>
          </a:p>
        </p:txBody>
      </p:sp>
      <p:sp>
        <p:nvSpPr>
          <p:cNvPr id="12" name="TextBox 12"/>
          <p:cNvSpPr txBox="1"/>
          <p:nvPr/>
        </p:nvSpPr>
        <p:spPr>
          <a:xfrm>
            <a:off x="13106215" y="8441353"/>
            <a:ext cx="4350008" cy="816947"/>
          </a:xfrm>
          <a:prstGeom prst="rect">
            <a:avLst/>
          </a:prstGeom>
        </p:spPr>
        <p:txBody>
          <a:bodyPr lIns="0" tIns="0" rIns="0" bIns="0" rtlCol="0" anchor="t">
            <a:spAutoFit/>
          </a:bodyPr>
          <a:lstStyle/>
          <a:p>
            <a:pPr marL="0" lvl="0" indent="0" algn="ctr">
              <a:lnSpc>
                <a:spcPts val="3360"/>
              </a:lnSpc>
            </a:pPr>
            <a:r>
              <a:rPr lang="en-US" sz="2100" spc="210">
                <a:solidFill>
                  <a:srgbClr val="000000"/>
                </a:solidFill>
                <a:latin typeface="Lato"/>
                <a:ea typeface="Lato"/>
                <a:cs typeface="Lato"/>
                <a:sym typeface="Lato"/>
              </a:rPr>
              <a:t>Product Differentiation Theory Maker</a:t>
            </a:r>
          </a:p>
        </p:txBody>
      </p:sp>
      <p:grpSp>
        <p:nvGrpSpPr>
          <p:cNvPr id="13" name="Group 13"/>
          <p:cNvGrpSpPr/>
          <p:nvPr/>
        </p:nvGrpSpPr>
        <p:grpSpPr>
          <a:xfrm>
            <a:off x="1475685" y="5143500"/>
            <a:ext cx="3062192" cy="2560845"/>
            <a:chOff x="0" y="0"/>
            <a:chExt cx="529089" cy="442466"/>
          </a:xfrm>
        </p:grpSpPr>
        <p:sp>
          <p:nvSpPr>
            <p:cNvPr id="14" name="Freeform 14"/>
            <p:cNvSpPr/>
            <p:nvPr/>
          </p:nvSpPr>
          <p:spPr>
            <a:xfrm>
              <a:off x="0" y="0"/>
              <a:ext cx="529089" cy="442466"/>
            </a:xfrm>
            <a:custGeom>
              <a:avLst/>
              <a:gdLst/>
              <a:ahLst/>
              <a:cxnLst/>
              <a:rect l="l" t="t" r="r" b="b"/>
              <a:pathLst>
                <a:path w="529089" h="442466">
                  <a:moveTo>
                    <a:pt x="0" y="0"/>
                  </a:moveTo>
                  <a:lnTo>
                    <a:pt x="529089" y="0"/>
                  </a:lnTo>
                  <a:lnTo>
                    <a:pt x="529089" y="442466"/>
                  </a:lnTo>
                  <a:lnTo>
                    <a:pt x="0" y="442466"/>
                  </a:lnTo>
                  <a:close/>
                </a:path>
              </a:pathLst>
            </a:custGeom>
            <a:blipFill>
              <a:blip r:embed="rId2"/>
              <a:stretch>
                <a:fillRect l="-45606" r="-47093" b="-53520"/>
              </a:stretch>
            </a:blipFill>
          </p:spPr>
          <p:txBody>
            <a:bodyPr/>
            <a:lstStyle/>
            <a:p>
              <a:endParaRPr lang="zh-TW" altLang="en-US"/>
            </a:p>
          </p:txBody>
        </p:sp>
      </p:grpSp>
      <p:grpSp>
        <p:nvGrpSpPr>
          <p:cNvPr id="15" name="Group 15"/>
          <p:cNvGrpSpPr/>
          <p:nvPr/>
        </p:nvGrpSpPr>
        <p:grpSpPr>
          <a:xfrm>
            <a:off x="7612904" y="5143500"/>
            <a:ext cx="3062192" cy="2560845"/>
            <a:chOff x="0" y="0"/>
            <a:chExt cx="529089" cy="442466"/>
          </a:xfrm>
        </p:grpSpPr>
        <p:sp>
          <p:nvSpPr>
            <p:cNvPr id="16" name="Freeform 16"/>
            <p:cNvSpPr/>
            <p:nvPr/>
          </p:nvSpPr>
          <p:spPr>
            <a:xfrm>
              <a:off x="0" y="0"/>
              <a:ext cx="529089" cy="442466"/>
            </a:xfrm>
            <a:custGeom>
              <a:avLst/>
              <a:gdLst/>
              <a:ahLst/>
              <a:cxnLst/>
              <a:rect l="l" t="t" r="r" b="b"/>
              <a:pathLst>
                <a:path w="529089" h="442466">
                  <a:moveTo>
                    <a:pt x="0" y="0"/>
                  </a:moveTo>
                  <a:lnTo>
                    <a:pt x="529089" y="0"/>
                  </a:lnTo>
                  <a:lnTo>
                    <a:pt x="529089" y="442466"/>
                  </a:lnTo>
                  <a:lnTo>
                    <a:pt x="0" y="442466"/>
                  </a:lnTo>
                  <a:close/>
                </a:path>
              </a:pathLst>
            </a:custGeom>
            <a:blipFill>
              <a:blip r:embed="rId3"/>
              <a:stretch>
                <a:fillRect l="-7901" r="-21140" b="-54304"/>
              </a:stretch>
            </a:blipFill>
          </p:spPr>
          <p:txBody>
            <a:bodyPr/>
            <a:lstStyle/>
            <a:p>
              <a:endParaRPr lang="zh-TW" altLang="en-US"/>
            </a:p>
          </p:txBody>
        </p:sp>
      </p:grpSp>
      <p:grpSp>
        <p:nvGrpSpPr>
          <p:cNvPr id="17" name="Group 17"/>
          <p:cNvGrpSpPr/>
          <p:nvPr/>
        </p:nvGrpSpPr>
        <p:grpSpPr>
          <a:xfrm>
            <a:off x="13750124" y="5143500"/>
            <a:ext cx="3062192" cy="2560845"/>
            <a:chOff x="0" y="0"/>
            <a:chExt cx="529089" cy="442466"/>
          </a:xfrm>
        </p:grpSpPr>
        <p:sp>
          <p:nvSpPr>
            <p:cNvPr id="18" name="Freeform 18"/>
            <p:cNvSpPr/>
            <p:nvPr/>
          </p:nvSpPr>
          <p:spPr>
            <a:xfrm>
              <a:off x="0" y="0"/>
              <a:ext cx="529089" cy="442466"/>
            </a:xfrm>
            <a:custGeom>
              <a:avLst/>
              <a:gdLst/>
              <a:ahLst/>
              <a:cxnLst/>
              <a:rect l="l" t="t" r="r" b="b"/>
              <a:pathLst>
                <a:path w="529089" h="442466">
                  <a:moveTo>
                    <a:pt x="0" y="0"/>
                  </a:moveTo>
                  <a:lnTo>
                    <a:pt x="529089" y="0"/>
                  </a:lnTo>
                  <a:lnTo>
                    <a:pt x="529089" y="442466"/>
                  </a:lnTo>
                  <a:lnTo>
                    <a:pt x="0" y="442466"/>
                  </a:lnTo>
                  <a:close/>
                </a:path>
              </a:pathLst>
            </a:custGeom>
            <a:blipFill>
              <a:blip r:embed="rId4"/>
              <a:stretch>
                <a:fillRect l="-52121" t="-12022" r="-51931" b="-50542"/>
              </a:stretch>
            </a:blipFill>
          </p:spPr>
          <p:txBody>
            <a:bodyPr/>
            <a:lstStyle/>
            <a:p>
              <a:endParaRPr lang="zh-TW" altLang="en-US"/>
            </a:p>
          </p:txBody>
        </p:sp>
      </p:grpSp>
      <p:sp>
        <p:nvSpPr>
          <p:cNvPr id="19" name="TextBox 19"/>
          <p:cNvSpPr txBox="1"/>
          <p:nvPr/>
        </p:nvSpPr>
        <p:spPr>
          <a:xfrm>
            <a:off x="831776" y="866775"/>
            <a:ext cx="7144921"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FRAMEWORK</a:t>
            </a:r>
          </a:p>
        </p:txBody>
      </p:sp>
      <p:sp>
        <p:nvSpPr>
          <p:cNvPr id="20" name="TextBox 20"/>
          <p:cNvSpPr txBox="1"/>
          <p:nvPr/>
        </p:nvSpPr>
        <p:spPr>
          <a:xfrm>
            <a:off x="8578281" y="1390613"/>
            <a:ext cx="8877943" cy="1378139"/>
          </a:xfrm>
          <a:prstGeom prst="rect">
            <a:avLst/>
          </a:prstGeom>
        </p:spPr>
        <p:txBody>
          <a:bodyPr lIns="0" tIns="0" rIns="0" bIns="0" rtlCol="0" anchor="t">
            <a:spAutoFit/>
          </a:bodyPr>
          <a:lstStyle/>
          <a:p>
            <a:pPr marL="496569" lvl="1" indent="-248284" algn="l">
              <a:lnSpc>
                <a:spcPts val="3679"/>
              </a:lnSpc>
              <a:buFont typeface="Arial"/>
              <a:buChar char="•"/>
            </a:pPr>
            <a:r>
              <a:rPr lang="en-US" sz="2299" spc="229">
                <a:solidFill>
                  <a:srgbClr val="000000"/>
                </a:solidFill>
                <a:latin typeface="Lato"/>
                <a:ea typeface="Lato"/>
                <a:cs typeface="Lato"/>
                <a:sym typeface="Lato"/>
              </a:rPr>
              <a:t>Innovation Adoption Theory</a:t>
            </a:r>
          </a:p>
          <a:p>
            <a:pPr marL="496569" lvl="1" indent="-248284" algn="l">
              <a:lnSpc>
                <a:spcPts val="3679"/>
              </a:lnSpc>
              <a:buFont typeface="Arial"/>
              <a:buChar char="•"/>
            </a:pPr>
            <a:r>
              <a:rPr lang="en-US" sz="2299" spc="229">
                <a:solidFill>
                  <a:srgbClr val="000000"/>
                </a:solidFill>
                <a:latin typeface="Lato"/>
                <a:ea typeface="Lato"/>
                <a:cs typeface="Lato"/>
                <a:sym typeface="Lato"/>
              </a:rPr>
              <a:t>Market Segmentation Theory</a:t>
            </a:r>
          </a:p>
          <a:p>
            <a:pPr marL="496569" lvl="1" indent="-248284" algn="l">
              <a:lnSpc>
                <a:spcPts val="3679"/>
              </a:lnSpc>
              <a:buFont typeface="Arial"/>
              <a:buChar char="•"/>
            </a:pPr>
            <a:r>
              <a:rPr lang="en-US" sz="2299" spc="229">
                <a:solidFill>
                  <a:srgbClr val="000000"/>
                </a:solidFill>
                <a:latin typeface="Lato"/>
                <a:ea typeface="Lato"/>
                <a:cs typeface="Lato"/>
                <a:sym typeface="Lato"/>
              </a:rPr>
              <a:t>Product Differentiation Theory</a:t>
            </a:r>
          </a:p>
        </p:txBody>
      </p:sp>
      <p:grpSp>
        <p:nvGrpSpPr>
          <p:cNvPr id="21" name="Group 21"/>
          <p:cNvGrpSpPr/>
          <p:nvPr/>
        </p:nvGrpSpPr>
        <p:grpSpPr>
          <a:xfrm>
            <a:off x="583287" y="9243740"/>
            <a:ext cx="248490" cy="263050"/>
            <a:chOff x="0" y="-47625"/>
            <a:chExt cx="812800" cy="860425"/>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7456224" y="775138"/>
            <a:ext cx="248490" cy="263050"/>
            <a:chOff x="0" y="-47625"/>
            <a:chExt cx="812800" cy="860425"/>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80826"/>
            <a:ext cx="6806369" cy="10467826"/>
            <a:chOff x="0" y="-47625"/>
            <a:chExt cx="1792624" cy="2756958"/>
          </a:xfrm>
        </p:grpSpPr>
        <p:sp>
          <p:nvSpPr>
            <p:cNvPr id="3" name="Freeform 3"/>
            <p:cNvSpPr/>
            <p:nvPr/>
          </p:nvSpPr>
          <p:spPr>
            <a:xfrm>
              <a:off x="0" y="0"/>
              <a:ext cx="1792624" cy="2709333"/>
            </a:xfrm>
            <a:custGeom>
              <a:avLst/>
              <a:gdLst/>
              <a:ahLst/>
              <a:cxnLst/>
              <a:rect l="l" t="t" r="r" b="b"/>
              <a:pathLst>
                <a:path w="1792624" h="2709333">
                  <a:moveTo>
                    <a:pt x="0" y="0"/>
                  </a:moveTo>
                  <a:lnTo>
                    <a:pt x="1792624" y="0"/>
                  </a:lnTo>
                  <a:lnTo>
                    <a:pt x="1792624" y="2709333"/>
                  </a:lnTo>
                  <a:lnTo>
                    <a:pt x="0" y="2709333"/>
                  </a:ln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1792624" cy="275695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1028700"/>
            <a:ext cx="6842696" cy="8229600"/>
            <a:chOff x="0" y="0"/>
            <a:chExt cx="1076050" cy="1294148"/>
          </a:xfrm>
        </p:grpSpPr>
        <p:sp>
          <p:nvSpPr>
            <p:cNvPr id="6" name="Freeform 6"/>
            <p:cNvSpPr/>
            <p:nvPr/>
          </p:nvSpPr>
          <p:spPr>
            <a:xfrm>
              <a:off x="0" y="0"/>
              <a:ext cx="1076050" cy="1294148"/>
            </a:xfrm>
            <a:custGeom>
              <a:avLst/>
              <a:gdLst/>
              <a:ahLst/>
              <a:cxnLst/>
              <a:rect l="l" t="t" r="r" b="b"/>
              <a:pathLst>
                <a:path w="1076050" h="1294148">
                  <a:moveTo>
                    <a:pt x="0" y="0"/>
                  </a:moveTo>
                  <a:lnTo>
                    <a:pt x="1076050" y="0"/>
                  </a:lnTo>
                  <a:lnTo>
                    <a:pt x="1076050" y="1294148"/>
                  </a:lnTo>
                  <a:lnTo>
                    <a:pt x="0" y="1294148"/>
                  </a:lnTo>
                  <a:close/>
                </a:path>
              </a:pathLst>
            </a:custGeom>
            <a:blipFill>
              <a:blip r:embed="rId2"/>
              <a:stretch>
                <a:fillRect l="-40257" r="-40257"/>
              </a:stretch>
            </a:blipFill>
          </p:spPr>
          <p:txBody>
            <a:bodyPr/>
            <a:lstStyle/>
            <a:p>
              <a:endParaRPr lang="zh-TW" altLang="en-US"/>
            </a:p>
          </p:txBody>
        </p:sp>
      </p:grpSp>
      <p:sp>
        <p:nvSpPr>
          <p:cNvPr id="7" name="TextBox 7"/>
          <p:cNvSpPr txBox="1"/>
          <p:nvPr/>
        </p:nvSpPr>
        <p:spPr>
          <a:xfrm>
            <a:off x="8759618" y="866775"/>
            <a:ext cx="8499682"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METHODOLOGY</a:t>
            </a:r>
          </a:p>
        </p:txBody>
      </p:sp>
      <p:sp>
        <p:nvSpPr>
          <p:cNvPr id="8" name="TextBox 8"/>
          <p:cNvSpPr txBox="1"/>
          <p:nvPr/>
        </p:nvSpPr>
        <p:spPr>
          <a:xfrm>
            <a:off x="8759618" y="3107911"/>
            <a:ext cx="8499682" cy="2492752"/>
          </a:xfrm>
          <a:prstGeom prst="rect">
            <a:avLst/>
          </a:prstGeom>
        </p:spPr>
        <p:txBody>
          <a:bodyPr lIns="0" tIns="0" rIns="0" bIns="0" rtlCol="0" anchor="t">
            <a:spAutoFit/>
          </a:bodyPr>
          <a:lstStyle/>
          <a:p>
            <a:pPr marL="0" lvl="0" indent="0" algn="l">
              <a:lnSpc>
                <a:spcPts val="3360"/>
              </a:lnSpc>
            </a:pPr>
            <a:r>
              <a:rPr lang="en-US" sz="2100" spc="210">
                <a:solidFill>
                  <a:srgbClr val="000000"/>
                </a:solidFill>
                <a:latin typeface="Lato"/>
                <a:ea typeface="Lato"/>
                <a:cs typeface="Lato"/>
                <a:sym typeface="Lato"/>
              </a:rPr>
              <a:t>Qualitative research methods involve collecting and analyzing non-numerical data to explore the underlying motivations, perceptions, and behaviors of individuals. In our research proposal, qualitative methods will be utilized to gain in-depth insights into consumer preferences, attitudes, and experiences related to the new product.</a:t>
            </a:r>
          </a:p>
        </p:txBody>
      </p:sp>
      <p:sp>
        <p:nvSpPr>
          <p:cNvPr id="9" name="TextBox 9"/>
          <p:cNvSpPr txBox="1"/>
          <p:nvPr/>
        </p:nvSpPr>
        <p:spPr>
          <a:xfrm>
            <a:off x="8759618" y="6765548"/>
            <a:ext cx="8499682" cy="2492752"/>
          </a:xfrm>
          <a:prstGeom prst="rect">
            <a:avLst/>
          </a:prstGeom>
        </p:spPr>
        <p:txBody>
          <a:bodyPr lIns="0" tIns="0" rIns="0" bIns="0" rtlCol="0" anchor="t">
            <a:spAutoFit/>
          </a:bodyPr>
          <a:lstStyle/>
          <a:p>
            <a:pPr marL="0" lvl="0" indent="0" algn="l">
              <a:lnSpc>
                <a:spcPts val="3360"/>
              </a:lnSpc>
            </a:pPr>
            <a:r>
              <a:rPr lang="en-US" sz="2100" spc="210">
                <a:solidFill>
                  <a:srgbClr val="000000"/>
                </a:solidFill>
                <a:latin typeface="Lato"/>
                <a:ea typeface="Lato"/>
                <a:cs typeface="Lato"/>
                <a:sym typeface="Lato"/>
              </a:rPr>
              <a:t>Quantitative research methods involve collecting and analyzing numerical data to quantify relationships, trends, and patterns. In our research proposal, quantitative methods will be employed to measure the prevalence, frequency, and magnitude of certain phenomena related to the new product.</a:t>
            </a:r>
          </a:p>
        </p:txBody>
      </p:sp>
      <p:sp>
        <p:nvSpPr>
          <p:cNvPr id="10" name="TextBox 10"/>
          <p:cNvSpPr txBox="1"/>
          <p:nvPr/>
        </p:nvSpPr>
        <p:spPr>
          <a:xfrm>
            <a:off x="8759618" y="2644327"/>
            <a:ext cx="8499682" cy="412713"/>
          </a:xfrm>
          <a:prstGeom prst="rect">
            <a:avLst/>
          </a:prstGeom>
        </p:spPr>
        <p:txBody>
          <a:bodyPr lIns="0" tIns="0" rIns="0" bIns="0" rtlCol="0" anchor="t">
            <a:spAutoFit/>
          </a:bodyPr>
          <a:lstStyle/>
          <a:p>
            <a:pPr marL="0" lvl="0" indent="0" algn="l">
              <a:lnSpc>
                <a:spcPts val="3499"/>
              </a:lnSpc>
            </a:pPr>
            <a:r>
              <a:rPr lang="en-US" sz="2499" b="1" spc="249">
                <a:solidFill>
                  <a:srgbClr val="4E6E81"/>
                </a:solidFill>
                <a:latin typeface="Heebo Bold"/>
                <a:ea typeface="Heebo Bold"/>
                <a:cs typeface="Heebo Bold"/>
                <a:sym typeface="Heebo Bold"/>
              </a:rPr>
              <a:t>QUALITATIVE METHODS</a:t>
            </a:r>
          </a:p>
        </p:txBody>
      </p:sp>
      <p:sp>
        <p:nvSpPr>
          <p:cNvPr id="11" name="TextBox 11"/>
          <p:cNvSpPr txBox="1"/>
          <p:nvPr/>
        </p:nvSpPr>
        <p:spPr>
          <a:xfrm>
            <a:off x="8759618" y="6301964"/>
            <a:ext cx="8499682" cy="412713"/>
          </a:xfrm>
          <a:prstGeom prst="rect">
            <a:avLst/>
          </a:prstGeom>
        </p:spPr>
        <p:txBody>
          <a:bodyPr lIns="0" tIns="0" rIns="0" bIns="0" rtlCol="0" anchor="t">
            <a:spAutoFit/>
          </a:bodyPr>
          <a:lstStyle/>
          <a:p>
            <a:pPr marL="0" lvl="0" indent="0" algn="l">
              <a:lnSpc>
                <a:spcPts val="3499"/>
              </a:lnSpc>
            </a:pPr>
            <a:r>
              <a:rPr lang="en-US" sz="2499" b="1" spc="249">
                <a:solidFill>
                  <a:srgbClr val="4E6E81"/>
                </a:solidFill>
                <a:latin typeface="Heebo Bold"/>
                <a:ea typeface="Heebo Bold"/>
                <a:cs typeface="Heebo Bold"/>
                <a:sym typeface="Heebo Bold"/>
              </a:rPr>
              <a:t>QUANTITATIVE METHODS</a:t>
            </a:r>
          </a:p>
        </p:txBody>
      </p:sp>
      <p:grpSp>
        <p:nvGrpSpPr>
          <p:cNvPr id="12" name="Group 12"/>
          <p:cNvGrpSpPr/>
          <p:nvPr/>
        </p:nvGrpSpPr>
        <p:grpSpPr>
          <a:xfrm>
            <a:off x="780210" y="765650"/>
            <a:ext cx="248490" cy="263050"/>
            <a:chOff x="0" y="-47625"/>
            <a:chExt cx="812800" cy="860425"/>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894626"/>
            <a:ext cx="13352049" cy="8528766"/>
            <a:chOff x="0" y="-47625"/>
            <a:chExt cx="710790" cy="454025"/>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06309" y="2822891"/>
            <a:ext cx="2561144" cy="2263492"/>
            <a:chOff x="0" y="0"/>
            <a:chExt cx="516362" cy="456352"/>
          </a:xfrm>
        </p:grpSpPr>
        <p:sp>
          <p:nvSpPr>
            <p:cNvPr id="6" name="Freeform 6"/>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2"/>
              <a:stretch>
                <a:fillRect l="-29768" t="-19347" r="-29636" b="-822"/>
              </a:stretch>
            </a:blipFill>
          </p:spPr>
          <p:txBody>
            <a:bodyPr/>
            <a:lstStyle/>
            <a:p>
              <a:endParaRPr lang="zh-TW" altLang="en-US"/>
            </a:p>
          </p:txBody>
        </p:sp>
      </p:grpSp>
      <p:grpSp>
        <p:nvGrpSpPr>
          <p:cNvPr id="7" name="Group 7"/>
          <p:cNvGrpSpPr/>
          <p:nvPr/>
        </p:nvGrpSpPr>
        <p:grpSpPr>
          <a:xfrm>
            <a:off x="4482036" y="2822891"/>
            <a:ext cx="2561144" cy="2263492"/>
            <a:chOff x="0" y="0"/>
            <a:chExt cx="516362" cy="456352"/>
          </a:xfrm>
        </p:grpSpPr>
        <p:sp>
          <p:nvSpPr>
            <p:cNvPr id="8" name="Freeform 8"/>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3"/>
              <a:stretch>
                <a:fillRect l="-91139" t="-21864" r="-17415" b="-35357"/>
              </a:stretch>
            </a:blipFill>
          </p:spPr>
          <p:txBody>
            <a:bodyPr/>
            <a:lstStyle/>
            <a:p>
              <a:endParaRPr lang="zh-TW" altLang="en-US"/>
            </a:p>
          </p:txBody>
        </p:sp>
      </p:grpSp>
      <p:grpSp>
        <p:nvGrpSpPr>
          <p:cNvPr id="9" name="Group 9"/>
          <p:cNvGrpSpPr/>
          <p:nvPr/>
        </p:nvGrpSpPr>
        <p:grpSpPr>
          <a:xfrm>
            <a:off x="8062362" y="2822891"/>
            <a:ext cx="2561144" cy="2263492"/>
            <a:chOff x="0" y="0"/>
            <a:chExt cx="516362" cy="456352"/>
          </a:xfrm>
        </p:grpSpPr>
        <p:sp>
          <p:nvSpPr>
            <p:cNvPr id="10" name="Freeform 10"/>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4"/>
              <a:stretch>
                <a:fillRect l="-34855" t="-6166" r="-42994" b="-27907"/>
              </a:stretch>
            </a:blipFill>
          </p:spPr>
          <p:txBody>
            <a:bodyPr/>
            <a:lstStyle/>
            <a:p>
              <a:endParaRPr lang="zh-TW" altLang="en-US"/>
            </a:p>
          </p:txBody>
        </p:sp>
      </p:grpSp>
      <p:grpSp>
        <p:nvGrpSpPr>
          <p:cNvPr id="11" name="Group 11"/>
          <p:cNvGrpSpPr/>
          <p:nvPr/>
        </p:nvGrpSpPr>
        <p:grpSpPr>
          <a:xfrm>
            <a:off x="906309" y="6454378"/>
            <a:ext cx="2561144" cy="2263492"/>
            <a:chOff x="0" y="0"/>
            <a:chExt cx="516362" cy="456352"/>
          </a:xfrm>
        </p:grpSpPr>
        <p:sp>
          <p:nvSpPr>
            <p:cNvPr id="12" name="Freeform 12"/>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5"/>
              <a:stretch>
                <a:fillRect l="-84873" t="-32792" r="-87839" b="-73180"/>
              </a:stretch>
            </a:blipFill>
          </p:spPr>
          <p:txBody>
            <a:bodyPr/>
            <a:lstStyle/>
            <a:p>
              <a:endParaRPr lang="zh-TW" altLang="en-US"/>
            </a:p>
          </p:txBody>
        </p:sp>
      </p:grpSp>
      <p:grpSp>
        <p:nvGrpSpPr>
          <p:cNvPr id="13" name="Group 13"/>
          <p:cNvGrpSpPr/>
          <p:nvPr/>
        </p:nvGrpSpPr>
        <p:grpSpPr>
          <a:xfrm>
            <a:off x="4482036" y="6454378"/>
            <a:ext cx="2561144" cy="2263492"/>
            <a:chOff x="0" y="0"/>
            <a:chExt cx="516362" cy="456352"/>
          </a:xfrm>
        </p:grpSpPr>
        <p:sp>
          <p:nvSpPr>
            <p:cNvPr id="14" name="Freeform 14"/>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6"/>
              <a:stretch>
                <a:fillRect l="-59483" r="-10387" b="-28299"/>
              </a:stretch>
            </a:blipFill>
          </p:spPr>
          <p:txBody>
            <a:bodyPr/>
            <a:lstStyle/>
            <a:p>
              <a:endParaRPr lang="zh-TW" altLang="en-US"/>
            </a:p>
          </p:txBody>
        </p:sp>
      </p:grpSp>
      <p:grpSp>
        <p:nvGrpSpPr>
          <p:cNvPr id="15" name="Group 15"/>
          <p:cNvGrpSpPr/>
          <p:nvPr/>
        </p:nvGrpSpPr>
        <p:grpSpPr>
          <a:xfrm>
            <a:off x="8062362" y="6454378"/>
            <a:ext cx="2561144" cy="2263492"/>
            <a:chOff x="0" y="0"/>
            <a:chExt cx="516362" cy="456352"/>
          </a:xfrm>
        </p:grpSpPr>
        <p:sp>
          <p:nvSpPr>
            <p:cNvPr id="16" name="Freeform 16"/>
            <p:cNvSpPr/>
            <p:nvPr/>
          </p:nvSpPr>
          <p:spPr>
            <a:xfrm>
              <a:off x="0" y="0"/>
              <a:ext cx="516362" cy="456352"/>
            </a:xfrm>
            <a:custGeom>
              <a:avLst/>
              <a:gdLst/>
              <a:ahLst/>
              <a:cxnLst/>
              <a:rect l="l" t="t" r="r" b="b"/>
              <a:pathLst>
                <a:path w="516362" h="456352">
                  <a:moveTo>
                    <a:pt x="0" y="0"/>
                  </a:moveTo>
                  <a:lnTo>
                    <a:pt x="516362" y="0"/>
                  </a:lnTo>
                  <a:lnTo>
                    <a:pt x="516362" y="456352"/>
                  </a:lnTo>
                  <a:lnTo>
                    <a:pt x="0" y="456352"/>
                  </a:lnTo>
                  <a:close/>
                </a:path>
              </a:pathLst>
            </a:custGeom>
            <a:blipFill>
              <a:blip r:embed="rId7"/>
              <a:stretch>
                <a:fillRect l="-83046" t="-3700" r="-48542" b="-43699"/>
              </a:stretch>
            </a:blipFill>
          </p:spPr>
          <p:txBody>
            <a:bodyPr/>
            <a:lstStyle/>
            <a:p>
              <a:endParaRPr lang="zh-TW" altLang="en-US"/>
            </a:p>
          </p:txBody>
        </p:sp>
      </p:grpSp>
      <p:sp>
        <p:nvSpPr>
          <p:cNvPr id="17" name="TextBox 17"/>
          <p:cNvSpPr txBox="1"/>
          <p:nvPr/>
        </p:nvSpPr>
        <p:spPr>
          <a:xfrm>
            <a:off x="591981" y="8860745"/>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MURAD NASER</a:t>
            </a:r>
          </a:p>
        </p:txBody>
      </p:sp>
      <p:sp>
        <p:nvSpPr>
          <p:cNvPr id="18" name="TextBox 18"/>
          <p:cNvSpPr txBox="1"/>
          <p:nvPr/>
        </p:nvSpPr>
        <p:spPr>
          <a:xfrm>
            <a:off x="4167708" y="8860745"/>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RICHARD SANCHEZ</a:t>
            </a:r>
          </a:p>
        </p:txBody>
      </p:sp>
      <p:sp>
        <p:nvSpPr>
          <p:cNvPr id="19" name="TextBox 19"/>
          <p:cNvSpPr txBox="1"/>
          <p:nvPr/>
        </p:nvSpPr>
        <p:spPr>
          <a:xfrm>
            <a:off x="591981" y="9197781"/>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Scientist</a:t>
            </a:r>
          </a:p>
        </p:txBody>
      </p:sp>
      <p:sp>
        <p:nvSpPr>
          <p:cNvPr id="20" name="TextBox 20"/>
          <p:cNvSpPr txBox="1"/>
          <p:nvPr/>
        </p:nvSpPr>
        <p:spPr>
          <a:xfrm>
            <a:off x="4167708" y="9197781"/>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Chef</a:t>
            </a:r>
          </a:p>
        </p:txBody>
      </p:sp>
      <p:sp>
        <p:nvSpPr>
          <p:cNvPr id="21" name="TextBox 21"/>
          <p:cNvSpPr txBox="1"/>
          <p:nvPr/>
        </p:nvSpPr>
        <p:spPr>
          <a:xfrm>
            <a:off x="7748033" y="8860745"/>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MATT ZHANG</a:t>
            </a:r>
          </a:p>
        </p:txBody>
      </p:sp>
      <p:sp>
        <p:nvSpPr>
          <p:cNvPr id="22" name="TextBox 22"/>
          <p:cNvSpPr txBox="1"/>
          <p:nvPr/>
        </p:nvSpPr>
        <p:spPr>
          <a:xfrm>
            <a:off x="7748033" y="9197781"/>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Journalist</a:t>
            </a:r>
          </a:p>
        </p:txBody>
      </p:sp>
      <p:sp>
        <p:nvSpPr>
          <p:cNvPr id="23" name="TextBox 23"/>
          <p:cNvSpPr txBox="1"/>
          <p:nvPr/>
        </p:nvSpPr>
        <p:spPr>
          <a:xfrm>
            <a:off x="591981" y="5228578"/>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SOO JIN AE</a:t>
            </a:r>
          </a:p>
        </p:txBody>
      </p:sp>
      <p:sp>
        <p:nvSpPr>
          <p:cNvPr id="24" name="TextBox 24"/>
          <p:cNvSpPr txBox="1"/>
          <p:nvPr/>
        </p:nvSpPr>
        <p:spPr>
          <a:xfrm>
            <a:off x="4167708" y="5228578"/>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LARS PEETERS</a:t>
            </a:r>
          </a:p>
        </p:txBody>
      </p:sp>
      <p:sp>
        <p:nvSpPr>
          <p:cNvPr id="25" name="TextBox 25"/>
          <p:cNvSpPr txBox="1"/>
          <p:nvPr/>
        </p:nvSpPr>
        <p:spPr>
          <a:xfrm>
            <a:off x="591981" y="5498939"/>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Actor</a:t>
            </a:r>
          </a:p>
        </p:txBody>
      </p:sp>
      <p:sp>
        <p:nvSpPr>
          <p:cNvPr id="26" name="TextBox 26"/>
          <p:cNvSpPr txBox="1"/>
          <p:nvPr/>
        </p:nvSpPr>
        <p:spPr>
          <a:xfrm>
            <a:off x="4167708" y="5498939"/>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Accountant</a:t>
            </a:r>
          </a:p>
        </p:txBody>
      </p:sp>
      <p:sp>
        <p:nvSpPr>
          <p:cNvPr id="27" name="TextBox 27"/>
          <p:cNvSpPr txBox="1"/>
          <p:nvPr/>
        </p:nvSpPr>
        <p:spPr>
          <a:xfrm>
            <a:off x="7748033" y="5228578"/>
            <a:ext cx="3189800" cy="356086"/>
          </a:xfrm>
          <a:prstGeom prst="rect">
            <a:avLst/>
          </a:prstGeom>
        </p:spPr>
        <p:txBody>
          <a:bodyPr lIns="0" tIns="0" rIns="0" bIns="0" rtlCol="0" anchor="t">
            <a:spAutoFit/>
          </a:bodyPr>
          <a:lstStyle/>
          <a:p>
            <a:pPr marL="0" lvl="0" indent="0" algn="ctr">
              <a:lnSpc>
                <a:spcPts val="2940"/>
              </a:lnSpc>
            </a:pPr>
            <a:r>
              <a:rPr lang="en-US" sz="2100" b="1" spc="210">
                <a:solidFill>
                  <a:srgbClr val="4E6E81"/>
                </a:solidFill>
                <a:latin typeface="Heebo Bold"/>
                <a:ea typeface="Heebo Bold"/>
                <a:cs typeface="Heebo Bold"/>
                <a:sym typeface="Heebo Bold"/>
              </a:rPr>
              <a:t>RUFUS STEWART</a:t>
            </a:r>
          </a:p>
        </p:txBody>
      </p:sp>
      <p:sp>
        <p:nvSpPr>
          <p:cNvPr id="28" name="TextBox 28"/>
          <p:cNvSpPr txBox="1"/>
          <p:nvPr/>
        </p:nvSpPr>
        <p:spPr>
          <a:xfrm>
            <a:off x="7748033" y="5498939"/>
            <a:ext cx="3189800" cy="384100"/>
          </a:xfrm>
          <a:prstGeom prst="rect">
            <a:avLst/>
          </a:prstGeom>
        </p:spPr>
        <p:txBody>
          <a:bodyPr lIns="0" tIns="0" rIns="0" bIns="0" rtlCol="0" anchor="t">
            <a:spAutoFit/>
          </a:bodyPr>
          <a:lstStyle/>
          <a:p>
            <a:pPr marL="0" lvl="0" indent="0" algn="ctr">
              <a:lnSpc>
                <a:spcPts val="3200"/>
              </a:lnSpc>
            </a:pPr>
            <a:r>
              <a:rPr lang="en-US" sz="2000" spc="200">
                <a:solidFill>
                  <a:srgbClr val="000000"/>
                </a:solidFill>
                <a:latin typeface="Lato"/>
                <a:ea typeface="Lato"/>
                <a:cs typeface="Lato"/>
                <a:sym typeface="Lato"/>
              </a:rPr>
              <a:t>Doctor</a:t>
            </a:r>
          </a:p>
        </p:txBody>
      </p:sp>
      <p:sp>
        <p:nvSpPr>
          <p:cNvPr id="29" name="TextBox 29"/>
          <p:cNvSpPr txBox="1"/>
          <p:nvPr/>
        </p:nvSpPr>
        <p:spPr>
          <a:xfrm>
            <a:off x="11285896" y="2660966"/>
            <a:ext cx="6410123" cy="2142976"/>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QUALITATIVE DATA</a:t>
            </a:r>
          </a:p>
        </p:txBody>
      </p:sp>
      <p:sp>
        <p:nvSpPr>
          <p:cNvPr id="30" name="TextBox 30"/>
          <p:cNvSpPr txBox="1"/>
          <p:nvPr/>
        </p:nvSpPr>
        <p:spPr>
          <a:xfrm>
            <a:off x="11285896" y="4991134"/>
            <a:ext cx="6410123" cy="2311291"/>
          </a:xfrm>
          <a:prstGeom prst="rect">
            <a:avLst/>
          </a:prstGeom>
        </p:spPr>
        <p:txBody>
          <a:bodyPr lIns="0" tIns="0" rIns="0" bIns="0" rtlCol="0" anchor="t">
            <a:spAutoFit/>
          </a:bodyPr>
          <a:lstStyle/>
          <a:p>
            <a:pPr algn="l">
              <a:lnSpc>
                <a:spcPts val="3679"/>
              </a:lnSpc>
            </a:pPr>
            <a:r>
              <a:rPr lang="en-US" sz="2299" spc="229">
                <a:solidFill>
                  <a:srgbClr val="000000"/>
                </a:solidFill>
                <a:latin typeface="Lato"/>
                <a:ea typeface="Lato"/>
                <a:cs typeface="Lato"/>
                <a:sym typeface="Lato"/>
              </a:rPr>
              <a:t>Administering structured questionnaires to a large sample of respondents to gather data on consumer demographics, preferences, and purchase intentions regarding the new product.</a:t>
            </a:r>
          </a:p>
        </p:txBody>
      </p:sp>
      <p:grpSp>
        <p:nvGrpSpPr>
          <p:cNvPr id="31" name="Group 31"/>
          <p:cNvGrpSpPr/>
          <p:nvPr/>
        </p:nvGrpSpPr>
        <p:grpSpPr>
          <a:xfrm>
            <a:off x="780210" y="765650"/>
            <a:ext cx="248490" cy="263050"/>
            <a:chOff x="0" y="-47625"/>
            <a:chExt cx="812800" cy="860425"/>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7259300" y="9318832"/>
            <a:ext cx="248490" cy="263050"/>
            <a:chOff x="0" y="-47625"/>
            <a:chExt cx="812800" cy="860425"/>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36" name="TextBox 3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5">
            <a:extLst>
              <a:ext uri="{FF2B5EF4-FFF2-40B4-BE49-F238E27FC236}">
                <a16:creationId xmlns:a16="http://schemas.microsoft.com/office/drawing/2014/main" id="{745BA255-3F71-494A-E900-ED278830520F}"/>
              </a:ext>
            </a:extLst>
          </p:cNvPr>
          <p:cNvGrpSpPr/>
          <p:nvPr/>
        </p:nvGrpSpPr>
        <p:grpSpPr>
          <a:xfrm>
            <a:off x="6408138" y="3267723"/>
            <a:ext cx="5433248" cy="3085613"/>
            <a:chOff x="0" y="-38100"/>
            <a:chExt cx="812800" cy="1055620"/>
          </a:xfrm>
        </p:grpSpPr>
        <p:sp>
          <p:nvSpPr>
            <p:cNvPr id="10" name="Freeform 6">
              <a:extLst>
                <a:ext uri="{FF2B5EF4-FFF2-40B4-BE49-F238E27FC236}">
                  <a16:creationId xmlns:a16="http://schemas.microsoft.com/office/drawing/2014/main" id="{C4A71CBD-1EFE-CC12-C1C9-67823EC0B311}"/>
                </a:ext>
              </a:extLst>
            </p:cNvPr>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11" name="TextBox 7">
              <a:extLst>
                <a:ext uri="{FF2B5EF4-FFF2-40B4-BE49-F238E27FC236}">
                  <a16:creationId xmlns:a16="http://schemas.microsoft.com/office/drawing/2014/main" id="{AF6A35EB-5255-6457-75F2-B91B67283585}"/>
                </a:ext>
              </a:extLst>
            </p:cNvPr>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sp>
        <p:nvSpPr>
          <p:cNvPr id="8" name="Freeform 26">
            <a:extLst>
              <a:ext uri="{FF2B5EF4-FFF2-40B4-BE49-F238E27FC236}">
                <a16:creationId xmlns:a16="http://schemas.microsoft.com/office/drawing/2014/main" id="{9D0F4743-8811-D361-4444-72C74DFA911A}"/>
              </a:ext>
            </a:extLst>
          </p:cNvPr>
          <p:cNvSpPr/>
          <p:nvPr/>
        </p:nvSpPr>
        <p:spPr>
          <a:xfrm>
            <a:off x="838210" y="3404043"/>
            <a:ext cx="5433248" cy="2953273"/>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chemeClr val="bg1">
              <a:lumMod val="85000"/>
            </a:schemeClr>
          </a:solidFill>
        </p:spPr>
        <p:txBody>
          <a:bodyPr/>
          <a:lstStyle/>
          <a:p>
            <a:endParaRPr lang="zh-TW" altLang="en-US"/>
          </a:p>
        </p:txBody>
      </p:sp>
      <p:grpSp>
        <p:nvGrpSpPr>
          <p:cNvPr id="2" name="Group 2"/>
          <p:cNvGrpSpPr/>
          <p:nvPr/>
        </p:nvGrpSpPr>
        <p:grpSpPr>
          <a:xfrm>
            <a:off x="0" y="7011036"/>
            <a:ext cx="18288000" cy="3422771"/>
            <a:chOff x="0" y="0"/>
            <a:chExt cx="4816593" cy="901471"/>
          </a:xfrm>
        </p:grpSpPr>
        <p:sp>
          <p:nvSpPr>
            <p:cNvPr id="3" name="Freeform 3"/>
            <p:cNvSpPr/>
            <p:nvPr/>
          </p:nvSpPr>
          <p:spPr>
            <a:xfrm>
              <a:off x="0" y="0"/>
              <a:ext cx="4816592" cy="901471"/>
            </a:xfrm>
            <a:custGeom>
              <a:avLst/>
              <a:gdLst/>
              <a:ahLst/>
              <a:cxnLst/>
              <a:rect l="l" t="t" r="r" b="b"/>
              <a:pathLst>
                <a:path w="4816592" h="901471">
                  <a:moveTo>
                    <a:pt x="0" y="0"/>
                  </a:moveTo>
                  <a:lnTo>
                    <a:pt x="4816592" y="0"/>
                  </a:lnTo>
                  <a:lnTo>
                    <a:pt x="4816592" y="901471"/>
                  </a:lnTo>
                  <a:lnTo>
                    <a:pt x="0" y="901471"/>
                  </a:lnTo>
                  <a:close/>
                </a:path>
              </a:pathLst>
            </a:custGeom>
            <a:solidFill>
              <a:srgbClr val="F6F6F6"/>
            </a:solidFill>
          </p:spPr>
          <p:txBody>
            <a:bodyPr/>
            <a:lstStyle/>
            <a:p>
              <a:endParaRPr lang="zh-TW" altLang="en-US"/>
            </a:p>
          </p:txBody>
        </p:sp>
        <p:sp>
          <p:nvSpPr>
            <p:cNvPr id="4" name="TextBox 4"/>
            <p:cNvSpPr txBox="1"/>
            <p:nvPr/>
          </p:nvSpPr>
          <p:spPr>
            <a:xfrm>
              <a:off x="0" y="-47625"/>
              <a:ext cx="4816593" cy="949096"/>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839945" y="6686236"/>
            <a:ext cx="5433248" cy="2953273"/>
            <a:chOff x="0" y="0"/>
            <a:chExt cx="812800" cy="1017520"/>
          </a:xfrm>
        </p:grpSpPr>
        <p:sp>
          <p:nvSpPr>
            <p:cNvPr id="6" name="Freeform 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7" name="TextBox 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sp>
        <p:nvSpPr>
          <p:cNvPr id="26" name="Freeform 26"/>
          <p:cNvSpPr/>
          <p:nvPr/>
        </p:nvSpPr>
        <p:spPr>
          <a:xfrm>
            <a:off x="6427376" y="6686236"/>
            <a:ext cx="5433248" cy="2953273"/>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chemeClr val="bg1">
              <a:lumMod val="85000"/>
            </a:schemeClr>
          </a:solidFill>
        </p:spPr>
        <p:txBody>
          <a:bodyPr/>
          <a:lstStyle/>
          <a:p>
            <a:endParaRPr lang="zh-TW" altLang="en-US"/>
          </a:p>
        </p:txBody>
      </p:sp>
      <p:grpSp>
        <p:nvGrpSpPr>
          <p:cNvPr id="45" name="Group 45"/>
          <p:cNvGrpSpPr/>
          <p:nvPr/>
        </p:nvGrpSpPr>
        <p:grpSpPr>
          <a:xfrm>
            <a:off x="12013024" y="6686236"/>
            <a:ext cx="5433248" cy="2953273"/>
            <a:chOff x="0" y="0"/>
            <a:chExt cx="812800" cy="1017520"/>
          </a:xfrm>
        </p:grpSpPr>
        <p:sp>
          <p:nvSpPr>
            <p:cNvPr id="46" name="Freeform 4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47" name="TextBox 4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sp>
        <p:nvSpPr>
          <p:cNvPr id="70" name="TextBox 70"/>
          <p:cNvSpPr txBox="1"/>
          <p:nvPr/>
        </p:nvSpPr>
        <p:spPr>
          <a:xfrm>
            <a:off x="1790968" y="2428342"/>
            <a:ext cx="4118431" cy="410369"/>
          </a:xfrm>
          <a:prstGeom prst="rect">
            <a:avLst/>
          </a:prstGeom>
        </p:spPr>
        <p:txBody>
          <a:bodyPr lIns="0" tIns="0" rIns="0" bIns="0" rtlCol="0" anchor="t">
            <a:spAutoFit/>
          </a:bodyPr>
          <a:lstStyle/>
          <a:p>
            <a:pPr marL="0" lvl="0" indent="0" algn="ctr">
              <a:lnSpc>
                <a:spcPts val="3189"/>
              </a:lnSpc>
            </a:pPr>
            <a:r>
              <a:rPr lang="zh-TW" altLang="en-US" sz="3200" b="1">
                <a:solidFill>
                  <a:srgbClr val="000000"/>
                </a:solidFill>
                <a:latin typeface="Open Sans Medium"/>
                <a:ea typeface="Open Sans Medium"/>
                <a:cs typeface="Open Sans Medium"/>
                <a:sym typeface="Open Sans Medium"/>
              </a:rPr>
              <a:t>核心概念</a:t>
            </a:r>
            <a:endParaRPr lang="en-US" sz="3200" b="1">
              <a:solidFill>
                <a:srgbClr val="000000"/>
              </a:solidFill>
              <a:latin typeface="Open Sans Medium"/>
              <a:ea typeface="Open Sans Medium"/>
              <a:cs typeface="Open Sans Medium"/>
              <a:sym typeface="Open Sans Medium"/>
            </a:endParaRPr>
          </a:p>
        </p:txBody>
      </p:sp>
      <p:sp>
        <p:nvSpPr>
          <p:cNvPr id="72" name="TextBox 72"/>
          <p:cNvSpPr txBox="1"/>
          <p:nvPr/>
        </p:nvSpPr>
        <p:spPr>
          <a:xfrm>
            <a:off x="7441316" y="2438828"/>
            <a:ext cx="4118431" cy="410369"/>
          </a:xfrm>
          <a:prstGeom prst="rect">
            <a:avLst/>
          </a:prstGeom>
        </p:spPr>
        <p:txBody>
          <a:bodyPr lIns="0" tIns="0" rIns="0" bIns="0" rtlCol="0" anchor="t">
            <a:spAutoFit/>
          </a:bodyPr>
          <a:lstStyle/>
          <a:p>
            <a:pPr marL="0" lvl="0" indent="0" algn="ctr">
              <a:lnSpc>
                <a:spcPts val="3189"/>
              </a:lnSpc>
            </a:pPr>
            <a:r>
              <a:rPr lang="zh-TW" altLang="en-US" sz="3200" b="1">
                <a:latin typeface="Open Sans Medium"/>
                <a:ea typeface="Open Sans Medium"/>
                <a:cs typeface="Open Sans Medium"/>
                <a:sym typeface="Open Sans Medium"/>
              </a:rPr>
              <a:t>市場定位</a:t>
            </a:r>
            <a:endParaRPr lang="en-US" sz="3200" b="1">
              <a:latin typeface="Open Sans Medium"/>
              <a:ea typeface="Open Sans Medium"/>
              <a:cs typeface="Open Sans Medium"/>
              <a:sym typeface="Open Sans Medium"/>
            </a:endParaRPr>
          </a:p>
        </p:txBody>
      </p:sp>
      <p:sp>
        <p:nvSpPr>
          <p:cNvPr id="74" name="TextBox 74"/>
          <p:cNvSpPr txBox="1"/>
          <p:nvPr/>
        </p:nvSpPr>
        <p:spPr>
          <a:xfrm>
            <a:off x="13068910" y="2428342"/>
            <a:ext cx="4118431" cy="410369"/>
          </a:xfrm>
          <a:prstGeom prst="rect">
            <a:avLst/>
          </a:prstGeom>
        </p:spPr>
        <p:txBody>
          <a:bodyPr lIns="0" tIns="0" rIns="0" bIns="0" rtlCol="0" anchor="t">
            <a:spAutoFit/>
          </a:bodyPr>
          <a:lstStyle/>
          <a:p>
            <a:pPr marL="0" lvl="0" indent="0" algn="ctr">
              <a:lnSpc>
                <a:spcPts val="3189"/>
              </a:lnSpc>
            </a:pPr>
            <a:r>
              <a:rPr lang="zh-TW" altLang="en-US" sz="3200" b="1">
                <a:solidFill>
                  <a:srgbClr val="000000"/>
                </a:solidFill>
                <a:latin typeface="Open Sans Medium"/>
                <a:ea typeface="Open Sans Medium"/>
                <a:cs typeface="Open Sans Medium"/>
                <a:sym typeface="Open Sans Medium"/>
              </a:rPr>
              <a:t>平台使命</a:t>
            </a:r>
            <a:r>
              <a:rPr lang="en-US" sz="2150" b="1">
                <a:solidFill>
                  <a:srgbClr val="000000"/>
                </a:solidFill>
                <a:latin typeface="Open Sans Medium"/>
                <a:ea typeface="Open Sans Medium"/>
                <a:cs typeface="Open Sans Medium"/>
                <a:sym typeface="Open Sans Medium"/>
              </a:rPr>
              <a:t> </a:t>
            </a:r>
            <a:endParaRPr lang="en-US" sz="2150" b="1">
              <a:solidFill>
                <a:srgbClr val="000000"/>
              </a:solidFill>
              <a:latin typeface="Open Sans Medium"/>
              <a:ea typeface="Open Sans Medium"/>
              <a:cs typeface="Open Sans Medium"/>
            </a:endParaRPr>
          </a:p>
        </p:txBody>
      </p:sp>
      <p:sp>
        <p:nvSpPr>
          <p:cNvPr id="75" name="TextBox 75"/>
          <p:cNvSpPr txBox="1"/>
          <p:nvPr/>
        </p:nvSpPr>
        <p:spPr>
          <a:xfrm>
            <a:off x="661679" y="556387"/>
            <a:ext cx="8147912" cy="928396"/>
          </a:xfrm>
          <a:prstGeom prst="rect">
            <a:avLst/>
          </a:prstGeom>
        </p:spPr>
        <p:txBody>
          <a:bodyPr lIns="0" tIns="0" rIns="0" bIns="0" rtlCol="0" anchor="t">
            <a:spAutoFit/>
          </a:bodyPr>
          <a:lstStyle/>
          <a:p>
            <a:pPr algn="l">
              <a:lnSpc>
                <a:spcPts val="7560"/>
              </a:lnSpc>
            </a:pPr>
            <a:r>
              <a:rPr lang="zh-TW" altLang="en-US" sz="6000" b="1">
                <a:latin typeface="Inter Bold"/>
                <a:ea typeface="Inter Bold"/>
                <a:cs typeface="Inter Bold"/>
                <a:sym typeface="Inter Bold"/>
              </a:rPr>
              <a:t>平台介紹</a:t>
            </a:r>
            <a:endParaRPr lang="en-US" sz="7200" b="1">
              <a:latin typeface="Inter Bold"/>
              <a:ea typeface="Inter Bold"/>
              <a:cs typeface="Inter Bold"/>
            </a:endParaRPr>
          </a:p>
        </p:txBody>
      </p:sp>
      <p:sp>
        <p:nvSpPr>
          <p:cNvPr id="79" name="TextBox 72">
            <a:extLst>
              <a:ext uri="{FF2B5EF4-FFF2-40B4-BE49-F238E27FC236}">
                <a16:creationId xmlns:a16="http://schemas.microsoft.com/office/drawing/2014/main" id="{EB2CF390-C838-7F72-5547-4033BA35100B}"/>
              </a:ext>
            </a:extLst>
          </p:cNvPr>
          <p:cNvSpPr txBox="1"/>
          <p:nvPr/>
        </p:nvSpPr>
        <p:spPr>
          <a:xfrm>
            <a:off x="6644362" y="6947911"/>
            <a:ext cx="4967815" cy="2430089"/>
          </a:xfrm>
          <a:prstGeom prst="rect">
            <a:avLst/>
          </a:prstGeom>
        </p:spPr>
        <p:txBody>
          <a:bodyPr wrap="square" lIns="0" tIns="0" rIns="0" bIns="0" rtlCol="0" anchor="t">
            <a:spAutoFit/>
          </a:bodyPr>
          <a:lstStyle/>
          <a:p>
            <a:pPr marL="0" lvl="0" indent="0" algn="ctr">
              <a:lnSpc>
                <a:spcPts val="3189"/>
              </a:lnSpc>
            </a:pPr>
            <a:r>
              <a:rPr lang="zh-TW" altLang="en-US" sz="2800" b="1">
                <a:latin typeface="Open Sans Medium"/>
                <a:ea typeface="Open Sans Medium"/>
                <a:cs typeface="Open Sans Medium"/>
                <a:sym typeface="Open Sans Medium"/>
              </a:rPr>
              <a:t>目標用戶</a:t>
            </a:r>
          </a:p>
          <a:p>
            <a:pPr algn="ctr">
              <a:lnSpc>
                <a:spcPts val="3189"/>
              </a:lnSpc>
            </a:pPr>
            <a:endParaRPr lang="zh-TW" altLang="en-US" b="1">
              <a:latin typeface="Open Sans Medium"/>
              <a:ea typeface="Open Sans Medium"/>
              <a:cs typeface="Open Sans Medium"/>
            </a:endParaRPr>
          </a:p>
          <a:p>
            <a:pPr>
              <a:lnSpc>
                <a:spcPts val="3189"/>
              </a:lnSpc>
            </a:pPr>
            <a:r>
              <a:rPr lang="zh-TW" altLang="en-US" sz="2400" b="1">
                <a:latin typeface="Open Sans Medium"/>
                <a:ea typeface="Open Sans Medium"/>
                <a:cs typeface="Open Sans Medium"/>
              </a:rPr>
              <a:t>供給方：擁有票務且已做好旅行安排，但是因故無法出席的粉絲。</a:t>
            </a:r>
          </a:p>
          <a:p>
            <a:pPr>
              <a:lnSpc>
                <a:spcPts val="3189"/>
              </a:lnSpc>
            </a:pPr>
            <a:r>
              <a:rPr lang="zh-TW" altLang="en-US" sz="2400" b="1">
                <a:latin typeface="Open Sans Medium"/>
                <a:ea typeface="Open Sans Medium"/>
                <a:cs typeface="Open Sans Medium"/>
              </a:rPr>
              <a:t>需求方：想參加演唱會或活動，卻因票務售罄等緣故而無法圓夢的粉絲。</a:t>
            </a:r>
          </a:p>
        </p:txBody>
      </p:sp>
      <p:sp>
        <p:nvSpPr>
          <p:cNvPr id="81" name="TextBox 72">
            <a:extLst>
              <a:ext uri="{FF2B5EF4-FFF2-40B4-BE49-F238E27FC236}">
                <a16:creationId xmlns:a16="http://schemas.microsoft.com/office/drawing/2014/main" id="{61167876-5EAB-BB0E-8DBB-124CA4A6E51B}"/>
              </a:ext>
            </a:extLst>
          </p:cNvPr>
          <p:cNvSpPr txBox="1"/>
          <p:nvPr/>
        </p:nvSpPr>
        <p:spPr>
          <a:xfrm>
            <a:off x="6665334" y="3802039"/>
            <a:ext cx="4967815" cy="2019912"/>
          </a:xfrm>
          <a:prstGeom prst="rect">
            <a:avLst/>
          </a:prstGeom>
        </p:spPr>
        <p:txBody>
          <a:bodyPr wrap="square" lIns="0" tIns="0" rIns="0" bIns="0" rtlCol="0" anchor="t">
            <a:spAutoFit/>
          </a:bodyPr>
          <a:lstStyle/>
          <a:p>
            <a:pPr marL="0" lvl="0" indent="0" algn="ctr">
              <a:lnSpc>
                <a:spcPts val="3189"/>
              </a:lnSpc>
            </a:pPr>
            <a:r>
              <a:rPr lang="zh-TW" altLang="en-US" sz="2800" b="1" dirty="0">
                <a:latin typeface="Open Sans Medium"/>
                <a:ea typeface="Open Sans Medium"/>
                <a:cs typeface="Open Sans Medium"/>
                <a:sym typeface="Open Sans Medium"/>
              </a:rPr>
              <a:t>市場需求</a:t>
            </a:r>
          </a:p>
          <a:p>
            <a:pPr algn="ctr">
              <a:lnSpc>
                <a:spcPts val="3189"/>
              </a:lnSpc>
            </a:pPr>
            <a:endParaRPr lang="zh-TW" altLang="en-US" b="1" dirty="0">
              <a:latin typeface="Open Sans Medium"/>
              <a:ea typeface="Microsoft JhengHei"/>
              <a:cs typeface="Open Sans Medium"/>
            </a:endParaRPr>
          </a:p>
          <a:p>
            <a:pPr>
              <a:lnSpc>
                <a:spcPts val="3189"/>
              </a:lnSpc>
            </a:pPr>
            <a:r>
              <a:rPr lang="zh-TW" altLang="en-US" sz="2400" b="1" dirty="0">
                <a:latin typeface="Microsoft JhengHei"/>
                <a:ea typeface="Microsoft JhengHei"/>
                <a:cs typeface="Open Sans Medium"/>
              </a:rPr>
              <a:t>隨國際演唱會</a:t>
            </a:r>
            <a:r>
              <a:rPr lang="zh-TW" altLang="en-US" sz="2400" b="1" dirty="0">
                <a:latin typeface="Microsoft JhengHei"/>
                <a:ea typeface="Microsoft JhengHei"/>
              </a:rPr>
              <a:t>和大型活動的增長，粉絲的需求不僅是單純的購票，還包括周邊商品、旅行安排等全方位服務。</a:t>
            </a:r>
          </a:p>
        </p:txBody>
      </p:sp>
      <p:sp>
        <p:nvSpPr>
          <p:cNvPr id="15" name="Freeform 26">
            <a:extLst>
              <a:ext uri="{FF2B5EF4-FFF2-40B4-BE49-F238E27FC236}">
                <a16:creationId xmlns:a16="http://schemas.microsoft.com/office/drawing/2014/main" id="{3E46542F-6324-DCB7-BD94-5CB5B63FA13A}"/>
              </a:ext>
            </a:extLst>
          </p:cNvPr>
          <p:cNvSpPr/>
          <p:nvPr/>
        </p:nvSpPr>
        <p:spPr>
          <a:xfrm>
            <a:off x="12016540" y="3404043"/>
            <a:ext cx="5433248" cy="2953273"/>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chemeClr val="bg1">
              <a:lumMod val="85000"/>
            </a:schemeClr>
          </a:solidFill>
        </p:spPr>
        <p:txBody>
          <a:bodyPr/>
          <a:lstStyle/>
          <a:p>
            <a:endParaRPr lang="zh-TW" altLang="en-US"/>
          </a:p>
        </p:txBody>
      </p:sp>
      <p:pic>
        <p:nvPicPr>
          <p:cNvPr id="16" name="圖片 15" descr="一張含有 圓形, 圖形 的圖片&#10;&#10;自動產生的描述">
            <a:extLst>
              <a:ext uri="{FF2B5EF4-FFF2-40B4-BE49-F238E27FC236}">
                <a16:creationId xmlns:a16="http://schemas.microsoft.com/office/drawing/2014/main" id="{C90F04E8-8ED4-4FF4-E405-6AEC2A67071A}"/>
              </a:ext>
            </a:extLst>
          </p:cNvPr>
          <p:cNvPicPr>
            <a:picLocks noChangeAspect="1"/>
          </p:cNvPicPr>
          <p:nvPr/>
        </p:nvPicPr>
        <p:blipFill>
          <a:blip r:embed="rId2"/>
          <a:stretch>
            <a:fillRect/>
          </a:stretch>
        </p:blipFill>
        <p:spPr>
          <a:xfrm>
            <a:off x="7450123" y="2107384"/>
            <a:ext cx="871057" cy="902516"/>
          </a:xfrm>
          <a:prstGeom prst="rect">
            <a:avLst/>
          </a:prstGeom>
        </p:spPr>
      </p:pic>
      <p:pic>
        <p:nvPicPr>
          <p:cNvPr id="17" name="圖片 16" descr="一張含有 美工圖案, 圖形, 符號, 平面設計 的圖片&#10;&#10;自動產生的描述">
            <a:extLst>
              <a:ext uri="{FF2B5EF4-FFF2-40B4-BE49-F238E27FC236}">
                <a16:creationId xmlns:a16="http://schemas.microsoft.com/office/drawing/2014/main" id="{7D40A96C-DB1D-5A8C-284A-2F35A5ACE2B3}"/>
              </a:ext>
            </a:extLst>
          </p:cNvPr>
          <p:cNvPicPr>
            <a:picLocks noChangeAspect="1"/>
          </p:cNvPicPr>
          <p:nvPr/>
        </p:nvPicPr>
        <p:blipFill>
          <a:blip r:embed="rId3"/>
          <a:stretch>
            <a:fillRect/>
          </a:stretch>
        </p:blipFill>
        <p:spPr>
          <a:xfrm>
            <a:off x="12944912" y="1939605"/>
            <a:ext cx="1059809" cy="1112241"/>
          </a:xfrm>
          <a:prstGeom prst="rect">
            <a:avLst/>
          </a:prstGeom>
        </p:spPr>
      </p:pic>
      <p:pic>
        <p:nvPicPr>
          <p:cNvPr id="18" name="圖片 17" descr="一張含有 圓形, 月亮, 鮮豔, 螢幕擷取畫面 的圖片&#10;&#10;自動產生的描述">
            <a:extLst>
              <a:ext uri="{FF2B5EF4-FFF2-40B4-BE49-F238E27FC236}">
                <a16:creationId xmlns:a16="http://schemas.microsoft.com/office/drawing/2014/main" id="{8E177692-CD19-4FD0-A321-3002E431AD69}"/>
              </a:ext>
            </a:extLst>
          </p:cNvPr>
          <p:cNvPicPr>
            <a:picLocks noChangeAspect="1"/>
          </p:cNvPicPr>
          <p:nvPr/>
        </p:nvPicPr>
        <p:blipFill>
          <a:blip r:embed="rId4"/>
          <a:stretch>
            <a:fillRect/>
          </a:stretch>
        </p:blipFill>
        <p:spPr>
          <a:xfrm flipH="1">
            <a:off x="1746309" y="2075925"/>
            <a:ext cx="922091" cy="933976"/>
          </a:xfrm>
          <a:prstGeom prst="rect">
            <a:avLst/>
          </a:prstGeom>
        </p:spPr>
      </p:pic>
      <p:sp>
        <p:nvSpPr>
          <p:cNvPr id="19" name="TextBox 72">
            <a:extLst>
              <a:ext uri="{FF2B5EF4-FFF2-40B4-BE49-F238E27FC236}">
                <a16:creationId xmlns:a16="http://schemas.microsoft.com/office/drawing/2014/main" id="{1A441221-AEBC-08E8-47DD-3A3BE3FC2149}"/>
              </a:ext>
            </a:extLst>
          </p:cNvPr>
          <p:cNvSpPr txBox="1"/>
          <p:nvPr/>
        </p:nvSpPr>
        <p:spPr>
          <a:xfrm>
            <a:off x="12254499" y="3802039"/>
            <a:ext cx="4967815" cy="1617879"/>
          </a:xfrm>
          <a:prstGeom prst="rect">
            <a:avLst/>
          </a:prstGeom>
        </p:spPr>
        <p:txBody>
          <a:bodyPr wrap="square" lIns="0" tIns="0" rIns="0" bIns="0" rtlCol="0" anchor="t">
            <a:spAutoFit/>
          </a:bodyPr>
          <a:lstStyle/>
          <a:p>
            <a:pPr marL="0" lvl="0" indent="0" algn="ctr">
              <a:lnSpc>
                <a:spcPts val="3189"/>
              </a:lnSpc>
            </a:pPr>
            <a:r>
              <a:rPr lang="zh-TW" altLang="en-US" sz="2800" b="1">
                <a:latin typeface="Microsoft JhengHei"/>
                <a:ea typeface="Microsoft JhengHei"/>
                <a:cs typeface="Open Sans Medium"/>
                <a:sym typeface="Open Sans Medium"/>
              </a:rPr>
              <a:t>平台願景</a:t>
            </a:r>
            <a:endParaRPr lang="zh-TW" altLang="en-US" sz="2800" b="1">
              <a:latin typeface="Microsoft JhengHei"/>
              <a:ea typeface="Microsoft JhengHei"/>
              <a:cs typeface="Open Sans Medium"/>
            </a:endParaRPr>
          </a:p>
          <a:p>
            <a:pPr algn="ctr">
              <a:lnSpc>
                <a:spcPts val="3189"/>
              </a:lnSpc>
            </a:pPr>
            <a:endParaRPr lang="zh-TW" altLang="en-US" b="1">
              <a:latin typeface="Microsoft JhengHei"/>
              <a:ea typeface="Microsoft JhengHei"/>
              <a:cs typeface="Open Sans Medium"/>
            </a:endParaRPr>
          </a:p>
          <a:p>
            <a:pPr>
              <a:lnSpc>
                <a:spcPts val="3189"/>
              </a:lnSpc>
            </a:pPr>
            <a:r>
              <a:rPr lang="zh-TW" altLang="en-US" sz="2400" b="1">
                <a:latin typeface="Microsoft JhengHei"/>
                <a:ea typeface="Microsoft JhengHei"/>
              </a:rPr>
              <a:t>成為全球粉絲社群間共享資源與實現夢想的橋樑，讓每一張票都有價值。</a:t>
            </a:r>
          </a:p>
        </p:txBody>
      </p:sp>
      <p:sp>
        <p:nvSpPr>
          <p:cNvPr id="20" name="TextBox 72">
            <a:extLst>
              <a:ext uri="{FF2B5EF4-FFF2-40B4-BE49-F238E27FC236}">
                <a16:creationId xmlns:a16="http://schemas.microsoft.com/office/drawing/2014/main" id="{54D8F4EC-76DA-715C-639D-4744DCB9311F}"/>
              </a:ext>
            </a:extLst>
          </p:cNvPr>
          <p:cNvSpPr txBox="1"/>
          <p:nvPr/>
        </p:nvSpPr>
        <p:spPr>
          <a:xfrm>
            <a:off x="1076168" y="3802038"/>
            <a:ext cx="4967815" cy="2430281"/>
          </a:xfrm>
          <a:prstGeom prst="rect">
            <a:avLst/>
          </a:prstGeom>
        </p:spPr>
        <p:txBody>
          <a:bodyPr wrap="square" lIns="0" tIns="0" rIns="0" bIns="0" rtlCol="0" anchor="t">
            <a:spAutoFit/>
          </a:bodyPr>
          <a:lstStyle/>
          <a:p>
            <a:pPr marL="0" lvl="0" indent="0" algn="ctr">
              <a:lnSpc>
                <a:spcPts val="3189"/>
              </a:lnSpc>
            </a:pPr>
            <a:r>
              <a:rPr lang="zh-TW" altLang="en-US" sz="2800" b="1">
                <a:latin typeface="Open Sans Medium"/>
                <a:ea typeface="Open Sans Medium"/>
                <a:cs typeface="Open Sans Medium"/>
                <a:sym typeface="Open Sans Medium"/>
              </a:rPr>
              <a:t>核心理念</a:t>
            </a:r>
          </a:p>
          <a:p>
            <a:pPr algn="ctr">
              <a:lnSpc>
                <a:spcPts val="3189"/>
              </a:lnSpc>
            </a:pPr>
            <a:endParaRPr lang="zh-TW" altLang="en-US" b="1">
              <a:latin typeface="Open Sans Medium"/>
              <a:ea typeface="Microsoft JhengHei"/>
              <a:cs typeface="Open Sans Medium"/>
            </a:endParaRPr>
          </a:p>
          <a:p>
            <a:pPr>
              <a:lnSpc>
                <a:spcPts val="3189"/>
              </a:lnSpc>
            </a:pPr>
            <a:r>
              <a:rPr lang="zh-TW" sz="2400" b="1">
                <a:ea typeface="+mn-lt"/>
                <a:cs typeface="+mn-lt"/>
              </a:rPr>
              <a:t>幫助粉絲群體，</a:t>
            </a:r>
            <a:r>
              <a:rPr lang="zh-TW" altLang="en-US" sz="2400" b="1">
                <a:ea typeface="+mn-lt"/>
                <a:cs typeface="+mn-lt"/>
              </a:rPr>
              <a:t>解決因故</a:t>
            </a:r>
            <a:r>
              <a:rPr lang="zh-TW" sz="2400" b="1">
                <a:ea typeface="+mn-lt"/>
                <a:cs typeface="+mn-lt"/>
              </a:rPr>
              <a:t>無法參</a:t>
            </a:r>
            <a:r>
              <a:rPr lang="zh-TW" altLang="en-US" sz="2400" b="1">
                <a:ea typeface="+mn-lt"/>
                <a:cs typeface="+mn-lt"/>
              </a:rPr>
              <a:t>與活動所面臨的損失</a:t>
            </a:r>
            <a:r>
              <a:rPr lang="zh-TW" sz="2400" b="1">
                <a:ea typeface="+mn-lt"/>
                <a:cs typeface="+mn-lt"/>
              </a:rPr>
              <a:t>，</a:t>
            </a:r>
            <a:r>
              <a:rPr lang="zh-TW" altLang="en-US" sz="2400" b="1">
                <a:ea typeface="+mn-lt"/>
                <a:cs typeface="+mn-lt"/>
              </a:rPr>
              <a:t>同時</a:t>
            </a:r>
            <a:r>
              <a:rPr lang="zh-TW" sz="2400" b="1">
                <a:ea typeface="+mn-lt"/>
                <a:cs typeface="+mn-lt"/>
              </a:rPr>
              <a:t>讓其他粉絲</a:t>
            </a:r>
            <a:r>
              <a:rPr lang="zh-TW" altLang="en-US" sz="2400" b="1">
                <a:ea typeface="+mn-lt"/>
                <a:cs typeface="+mn-lt"/>
              </a:rPr>
              <a:t>獲得更多參與明星活動的機會</a:t>
            </a:r>
            <a:r>
              <a:rPr lang="zh-TW" sz="2400" b="1">
                <a:ea typeface="+mn-lt"/>
                <a:cs typeface="+mn-lt"/>
              </a:rPr>
              <a:t>。</a:t>
            </a:r>
            <a:endParaRPr lang="zh-TW" altLang="en-US" sz="2400" b="1">
              <a:ea typeface="+mn-lt"/>
              <a:cs typeface="+mn-lt"/>
            </a:endParaRPr>
          </a:p>
          <a:p>
            <a:pPr>
              <a:lnSpc>
                <a:spcPts val="3189"/>
              </a:lnSpc>
            </a:pPr>
            <a:endParaRPr lang="zh-TW" altLang="en-US" sz="2400" b="1">
              <a:latin typeface="Microsoft JhengHei"/>
              <a:ea typeface="Microsoft JhengHei"/>
            </a:endParaRPr>
          </a:p>
        </p:txBody>
      </p:sp>
      <p:sp>
        <p:nvSpPr>
          <p:cNvPr id="21" name="TextBox 72">
            <a:extLst>
              <a:ext uri="{FF2B5EF4-FFF2-40B4-BE49-F238E27FC236}">
                <a16:creationId xmlns:a16="http://schemas.microsoft.com/office/drawing/2014/main" id="{C55A524C-6935-CE8C-22E8-90A5D0AE2E2D}"/>
              </a:ext>
            </a:extLst>
          </p:cNvPr>
          <p:cNvSpPr txBox="1"/>
          <p:nvPr/>
        </p:nvSpPr>
        <p:spPr>
          <a:xfrm>
            <a:off x="1076169" y="6947911"/>
            <a:ext cx="4967815" cy="2298065"/>
          </a:xfrm>
          <a:prstGeom prst="rect">
            <a:avLst/>
          </a:prstGeom>
        </p:spPr>
        <p:txBody>
          <a:bodyPr wrap="square" lIns="0" tIns="0" rIns="0" bIns="0" rtlCol="0" anchor="t">
            <a:spAutoFit/>
          </a:bodyPr>
          <a:lstStyle/>
          <a:p>
            <a:pPr marL="0" lvl="0" indent="0" algn="ctr">
              <a:lnSpc>
                <a:spcPts val="3189"/>
              </a:lnSpc>
            </a:pPr>
            <a:r>
              <a:rPr lang="zh-TW" altLang="en-US" sz="2800" b="1">
                <a:latin typeface="Open Sans Medium"/>
                <a:ea typeface="新細明體"/>
                <a:cs typeface="Open Sans Bold"/>
              </a:rPr>
              <a:t>價值主張</a:t>
            </a:r>
          </a:p>
          <a:p>
            <a:pPr algn="ctr">
              <a:lnSpc>
                <a:spcPts val="3189"/>
              </a:lnSpc>
            </a:pPr>
            <a:endParaRPr lang="zh-TW" altLang="en-US" sz="2400" b="1" i="1">
              <a:latin typeface="Open Sans Medium"/>
              <a:ea typeface="新細明體"/>
            </a:endParaRPr>
          </a:p>
          <a:p>
            <a:pPr marL="285750" indent="-285750">
              <a:buFont typeface="Arial"/>
              <a:buChar char="•"/>
            </a:pPr>
            <a:r>
              <a:rPr lang="zh-TW" sz="2400" b="1">
                <a:latin typeface="Open Sans"/>
                <a:ea typeface="Microsoft JhengHei"/>
                <a:cs typeface="Open Sans"/>
              </a:rPr>
              <a:t>雙向互利：賣方減少損失、買家實現夢想。</a:t>
            </a:r>
          </a:p>
          <a:p>
            <a:pPr marL="285750" indent="-285750">
              <a:buFont typeface="Arial"/>
              <a:buChar char="•"/>
            </a:pPr>
            <a:r>
              <a:rPr lang="zh-TW" sz="2400" b="1">
                <a:latin typeface="Open Sans"/>
                <a:ea typeface="Microsoft JhengHei"/>
                <a:cs typeface="Open Sans"/>
              </a:rPr>
              <a:t>全方位支持：含旅行計劃的整合。</a:t>
            </a:r>
          </a:p>
          <a:p>
            <a:pPr marL="285750" indent="-285750">
              <a:buFont typeface="Arial"/>
              <a:buChar char="•"/>
            </a:pPr>
            <a:r>
              <a:rPr lang="zh-TW" sz="2400" b="1">
                <a:latin typeface="Open Sans"/>
                <a:ea typeface="Microsoft JhengHei"/>
                <a:cs typeface="Open Sans"/>
              </a:rPr>
              <a:t>安全可靠：建立可靠的轉售服務。</a:t>
            </a:r>
          </a:p>
        </p:txBody>
      </p:sp>
      <p:sp>
        <p:nvSpPr>
          <p:cNvPr id="22" name="TextBox 72">
            <a:extLst>
              <a:ext uri="{FF2B5EF4-FFF2-40B4-BE49-F238E27FC236}">
                <a16:creationId xmlns:a16="http://schemas.microsoft.com/office/drawing/2014/main" id="{FF3CAF83-BB01-1F53-BB67-5B0CB8B5CC66}"/>
              </a:ext>
            </a:extLst>
          </p:cNvPr>
          <p:cNvSpPr txBox="1"/>
          <p:nvPr/>
        </p:nvSpPr>
        <p:spPr>
          <a:xfrm>
            <a:off x="12233527" y="6937424"/>
            <a:ext cx="4967815" cy="2306209"/>
          </a:xfrm>
          <a:prstGeom prst="rect">
            <a:avLst/>
          </a:prstGeom>
        </p:spPr>
        <p:txBody>
          <a:bodyPr wrap="square" lIns="0" tIns="0" rIns="0" bIns="0" rtlCol="0" anchor="t">
            <a:spAutoFit/>
          </a:bodyPr>
          <a:lstStyle/>
          <a:p>
            <a:pPr marL="0" lvl="0" indent="0" algn="ctr">
              <a:lnSpc>
                <a:spcPts val="3189"/>
              </a:lnSpc>
            </a:pPr>
            <a:r>
              <a:rPr lang="zh-TW" altLang="en-US" sz="2800" b="1">
                <a:latin typeface="Microsoft JhengHei"/>
                <a:ea typeface="Microsoft JhengHei"/>
                <a:cs typeface="Open Sans Medium"/>
                <a:sym typeface="Open Sans Medium"/>
              </a:rPr>
              <a:t>解決痛點</a:t>
            </a:r>
            <a:endParaRPr lang="zh-TW" altLang="en-US" sz="2800" b="1">
              <a:latin typeface="Microsoft JhengHei"/>
              <a:ea typeface="Microsoft JhengHei"/>
              <a:cs typeface="Open Sans Medium"/>
            </a:endParaRPr>
          </a:p>
          <a:p>
            <a:pPr algn="ctr">
              <a:lnSpc>
                <a:spcPts val="3189"/>
              </a:lnSpc>
            </a:pPr>
            <a:endParaRPr lang="zh-TW" altLang="en-US" b="1">
              <a:latin typeface="Microsoft JhengHei"/>
              <a:ea typeface="Microsoft JhengHei"/>
              <a:cs typeface="Open Sans Medium"/>
            </a:endParaRPr>
          </a:p>
          <a:p>
            <a:r>
              <a:rPr lang="zh-TW" altLang="en-US" sz="2400" b="1">
                <a:latin typeface="Microsoft JhengHei"/>
                <a:ea typeface="Microsoft JhengHei"/>
              </a:rPr>
              <a:t>解決演唱會票務市場假票與溢價的問題，並提供一站式的活動旅行規劃，減輕臨時需求的壓力。</a:t>
            </a:r>
          </a:p>
          <a:p>
            <a:pPr>
              <a:lnSpc>
                <a:spcPts val="3189"/>
              </a:lnSpc>
            </a:pPr>
            <a:endParaRPr lang="zh-TW" altLang="en-US" sz="2400" b="1">
              <a:latin typeface="Open Sans Medium"/>
              <a:ea typeface="Open Sans Medium"/>
              <a:cs typeface="Open Sans Medium"/>
            </a:endParaRPr>
          </a:p>
        </p:txBody>
      </p:sp>
    </p:spTree>
    <p:extLst>
      <p:ext uri="{BB962C8B-B14F-4D97-AF65-F5344CB8AC3E}">
        <p14:creationId xmlns:p14="http://schemas.microsoft.com/office/powerpoint/2010/main" val="1253173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45152"/>
            <a:chOff x="0" y="0"/>
            <a:chExt cx="4816593" cy="775678"/>
          </a:xfrm>
        </p:grpSpPr>
        <p:sp>
          <p:nvSpPr>
            <p:cNvPr id="3" name="Freeform 3"/>
            <p:cNvSpPr/>
            <p:nvPr/>
          </p:nvSpPr>
          <p:spPr>
            <a:xfrm>
              <a:off x="0" y="0"/>
              <a:ext cx="4816592" cy="775678"/>
            </a:xfrm>
            <a:custGeom>
              <a:avLst/>
              <a:gdLst/>
              <a:ahLst/>
              <a:cxnLst/>
              <a:rect l="l" t="t" r="r" b="b"/>
              <a:pathLst>
                <a:path w="4816592" h="775678">
                  <a:moveTo>
                    <a:pt x="0" y="0"/>
                  </a:moveTo>
                  <a:lnTo>
                    <a:pt x="4816592" y="0"/>
                  </a:lnTo>
                  <a:lnTo>
                    <a:pt x="4816592" y="775678"/>
                  </a:lnTo>
                  <a:lnTo>
                    <a:pt x="0" y="775678"/>
                  </a:lnTo>
                  <a:close/>
                </a:path>
              </a:pathLst>
            </a:custGeom>
            <a:solidFill>
              <a:srgbClr val="17726D"/>
            </a:solidFill>
          </p:spPr>
          <p:txBody>
            <a:bodyPr/>
            <a:lstStyle/>
            <a:p>
              <a:endParaRPr lang="zh-TW" altLang="en-US"/>
            </a:p>
          </p:txBody>
        </p:sp>
        <p:sp>
          <p:nvSpPr>
            <p:cNvPr id="4" name="TextBox 4"/>
            <p:cNvSpPr txBox="1"/>
            <p:nvPr/>
          </p:nvSpPr>
          <p:spPr>
            <a:xfrm>
              <a:off x="0" y="-47625"/>
              <a:ext cx="4816593" cy="823303"/>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820895" y="4622149"/>
            <a:ext cx="6127720" cy="1946910"/>
          </a:xfrm>
          <a:prstGeom prst="rect">
            <a:avLst/>
          </a:prstGeom>
        </p:spPr>
        <p:txBody>
          <a:bodyPr lIns="0" tIns="0" rIns="0" bIns="0" rtlCol="0" anchor="t">
            <a:spAutoFit/>
          </a:bodyPr>
          <a:lstStyle/>
          <a:p>
            <a:pPr algn="l">
              <a:lnSpc>
                <a:spcPts val="7560"/>
              </a:lnSpc>
            </a:pPr>
            <a:r>
              <a:rPr lang="en-US" sz="7200" b="1" dirty="0">
                <a:solidFill>
                  <a:srgbClr val="17726D"/>
                </a:solidFill>
                <a:latin typeface="Inter Bold"/>
                <a:ea typeface="Inter Bold"/>
                <a:cs typeface="Inter Bold"/>
                <a:sym typeface="Inter Bold"/>
              </a:rPr>
              <a:t>BUSINESS MODEL</a:t>
            </a:r>
          </a:p>
        </p:txBody>
      </p:sp>
      <p:sp>
        <p:nvSpPr>
          <p:cNvPr id="6" name="TextBox 6"/>
          <p:cNvSpPr txBox="1"/>
          <p:nvPr/>
        </p:nvSpPr>
        <p:spPr>
          <a:xfrm>
            <a:off x="849470" y="6607159"/>
            <a:ext cx="6099145"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OUR BUSINESS MODEL</a:t>
            </a:r>
          </a:p>
        </p:txBody>
      </p:sp>
      <p:grpSp>
        <p:nvGrpSpPr>
          <p:cNvPr id="7" name="Group 7"/>
          <p:cNvGrpSpPr/>
          <p:nvPr/>
        </p:nvGrpSpPr>
        <p:grpSpPr>
          <a:xfrm>
            <a:off x="15745226" y="-1332365"/>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txBody>
            <a:bodyPr/>
            <a:lstStyle/>
            <a:p>
              <a:endParaRPr lang="zh-TW" alt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10" name="Group 10"/>
          <p:cNvGrpSpPr/>
          <p:nvPr/>
        </p:nvGrpSpPr>
        <p:grpSpPr>
          <a:xfrm>
            <a:off x="849470" y="752128"/>
            <a:ext cx="16589060" cy="3437392"/>
            <a:chOff x="0" y="0"/>
            <a:chExt cx="22118747" cy="4583190"/>
          </a:xfrm>
        </p:grpSpPr>
        <p:pic>
          <p:nvPicPr>
            <p:cNvPr id="11" name="Picture 11"/>
            <p:cNvPicPr>
              <a:picLocks noChangeAspect="1"/>
            </p:cNvPicPr>
            <p:nvPr/>
          </p:nvPicPr>
          <p:blipFill>
            <a:blip r:embed="rId2"/>
            <a:srcRect t="43919" b="21034"/>
            <a:stretch>
              <a:fillRect/>
            </a:stretch>
          </p:blipFill>
          <p:spPr>
            <a:xfrm>
              <a:off x="0" y="0"/>
              <a:ext cx="22118747" cy="4583190"/>
            </a:xfrm>
            <a:prstGeom prst="rect">
              <a:avLst/>
            </a:prstGeom>
          </p:spPr>
        </p:pic>
      </p:grpSp>
      <p:pic>
        <p:nvPicPr>
          <p:cNvPr id="12" name="Picture 12"/>
          <p:cNvPicPr>
            <a:picLocks noChangeAspect="1"/>
          </p:cNvPicPr>
          <p:nvPr/>
        </p:nvPicPr>
        <p:blipFill>
          <a:blip r:embed="rId3"/>
          <a:stretch>
            <a:fillRect/>
          </a:stretch>
        </p:blipFill>
        <p:spPr>
          <a:xfrm>
            <a:off x="8314547" y="3930905"/>
            <a:ext cx="9953436" cy="6577153"/>
          </a:xfrm>
          <a:prstGeom prst="rect">
            <a:avLst/>
          </a:prstGeom>
        </p:spPr>
      </p:pic>
      <p:sp>
        <p:nvSpPr>
          <p:cNvPr id="13" name="TextBox 13"/>
          <p:cNvSpPr txBox="1"/>
          <p:nvPr/>
        </p:nvSpPr>
        <p:spPr>
          <a:xfrm>
            <a:off x="849470" y="8122221"/>
            <a:ext cx="7512107" cy="1556385"/>
          </a:xfrm>
          <a:prstGeom prst="rect">
            <a:avLst/>
          </a:prstGeom>
        </p:spPr>
        <p:txBody>
          <a:bodyPr lIns="0" tIns="0" rIns="0" bIns="0" rtlCol="0" anchor="t">
            <a:spAutoFit/>
          </a:bodyPr>
          <a:lstStyle/>
          <a:p>
            <a:pPr marL="0" lvl="0" indent="0" algn="just">
              <a:lnSpc>
                <a:spcPts val="4200"/>
              </a:lnSpc>
            </a:pPr>
            <a:r>
              <a:rPr lang="en-US" sz="2400">
                <a:solidFill>
                  <a:srgbClr val="000000"/>
                </a:solidFill>
                <a:latin typeface="Open Sans"/>
                <a:ea typeface="Open Sans"/>
                <a:cs typeface="Open Sans"/>
                <a:sym typeface="Open Sans"/>
              </a:rPr>
              <a:t>Our business model thrives on delivering value through strategic innovation, client-centric solutions, and a dynamic blend of creativity and analytics.</a:t>
            </a:r>
          </a:p>
        </p:txBody>
      </p:sp>
    </p:spTree>
    <p:extLst>
      <p:ext uri="{BB962C8B-B14F-4D97-AF65-F5344CB8AC3E}">
        <p14:creationId xmlns:p14="http://schemas.microsoft.com/office/powerpoint/2010/main" val="1288785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40340" y="0"/>
            <a:ext cx="3247660" cy="2836648"/>
            <a:chOff x="0" y="0"/>
            <a:chExt cx="1369624" cy="1196290"/>
          </a:xfrm>
        </p:grpSpPr>
        <p:sp>
          <p:nvSpPr>
            <p:cNvPr id="3" name="Freeform 3"/>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2"/>
              <a:stretch>
                <a:fillRect l="-27639" r="-27639"/>
              </a:stretch>
            </a:blipFill>
          </p:spPr>
          <p:txBody>
            <a:bodyPr/>
            <a:lstStyle/>
            <a:p>
              <a:endParaRPr lang="zh-TW" altLang="en-US"/>
            </a:p>
          </p:txBody>
        </p:sp>
      </p:grpSp>
      <p:grpSp>
        <p:nvGrpSpPr>
          <p:cNvPr id="4" name="Group 4"/>
          <p:cNvGrpSpPr/>
          <p:nvPr/>
        </p:nvGrpSpPr>
        <p:grpSpPr>
          <a:xfrm>
            <a:off x="15040340" y="7450352"/>
            <a:ext cx="3247660" cy="2836648"/>
            <a:chOff x="0" y="0"/>
            <a:chExt cx="1369624" cy="1196290"/>
          </a:xfrm>
        </p:grpSpPr>
        <p:sp>
          <p:nvSpPr>
            <p:cNvPr id="5" name="Freeform 5"/>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3"/>
              <a:stretch>
                <a:fillRect l="-27697" t="-17940" r="-55574"/>
              </a:stretch>
            </a:blipFill>
          </p:spPr>
          <p:txBody>
            <a:bodyPr/>
            <a:lstStyle/>
            <a:p>
              <a:endParaRPr lang="zh-TW" altLang="en-US"/>
            </a:p>
          </p:txBody>
        </p:sp>
      </p:grpSp>
      <p:grpSp>
        <p:nvGrpSpPr>
          <p:cNvPr id="6" name="Group 6"/>
          <p:cNvGrpSpPr/>
          <p:nvPr/>
        </p:nvGrpSpPr>
        <p:grpSpPr>
          <a:xfrm>
            <a:off x="11792681" y="0"/>
            <a:ext cx="3247660" cy="2836648"/>
            <a:chOff x="0" y="0"/>
            <a:chExt cx="1369624" cy="1196290"/>
          </a:xfrm>
        </p:grpSpPr>
        <p:sp>
          <p:nvSpPr>
            <p:cNvPr id="7" name="Freeform 7"/>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4"/>
              <a:stretch>
                <a:fillRect l="-37856" r="-37856"/>
              </a:stretch>
            </a:blipFill>
          </p:spPr>
          <p:txBody>
            <a:bodyPr/>
            <a:lstStyle/>
            <a:p>
              <a:endParaRPr lang="zh-TW" altLang="en-US"/>
            </a:p>
          </p:txBody>
        </p:sp>
      </p:grpSp>
      <p:grpSp>
        <p:nvGrpSpPr>
          <p:cNvPr id="8" name="Group 8"/>
          <p:cNvGrpSpPr/>
          <p:nvPr/>
        </p:nvGrpSpPr>
        <p:grpSpPr>
          <a:xfrm>
            <a:off x="11792681" y="7450352"/>
            <a:ext cx="3247660" cy="2836648"/>
            <a:chOff x="0" y="0"/>
            <a:chExt cx="1369624" cy="1196290"/>
          </a:xfrm>
        </p:grpSpPr>
        <p:sp>
          <p:nvSpPr>
            <p:cNvPr id="9" name="Freeform 9"/>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5"/>
              <a:stretch>
                <a:fillRect l="-15549" r="-15549"/>
              </a:stretch>
            </a:blipFill>
          </p:spPr>
          <p:txBody>
            <a:bodyPr/>
            <a:lstStyle/>
            <a:p>
              <a:endParaRPr lang="zh-TW" altLang="en-US"/>
            </a:p>
          </p:txBody>
        </p:sp>
      </p:grpSp>
      <p:grpSp>
        <p:nvGrpSpPr>
          <p:cNvPr id="10" name="Group 10"/>
          <p:cNvGrpSpPr/>
          <p:nvPr/>
        </p:nvGrpSpPr>
        <p:grpSpPr>
          <a:xfrm>
            <a:off x="8545021" y="0"/>
            <a:ext cx="3247660" cy="2836648"/>
            <a:chOff x="0" y="0"/>
            <a:chExt cx="1369624" cy="1196290"/>
          </a:xfrm>
        </p:grpSpPr>
        <p:sp>
          <p:nvSpPr>
            <p:cNvPr id="11" name="Freeform 11"/>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6"/>
              <a:stretch>
                <a:fillRect l="-15508" r="-15508"/>
              </a:stretch>
            </a:blipFill>
          </p:spPr>
          <p:txBody>
            <a:bodyPr/>
            <a:lstStyle/>
            <a:p>
              <a:endParaRPr lang="zh-TW" altLang="en-US"/>
            </a:p>
          </p:txBody>
        </p:sp>
      </p:grpSp>
      <p:grpSp>
        <p:nvGrpSpPr>
          <p:cNvPr id="12" name="Group 12"/>
          <p:cNvGrpSpPr/>
          <p:nvPr/>
        </p:nvGrpSpPr>
        <p:grpSpPr>
          <a:xfrm>
            <a:off x="8545021" y="7450352"/>
            <a:ext cx="3247660" cy="2836648"/>
            <a:chOff x="0" y="0"/>
            <a:chExt cx="1369624" cy="1196290"/>
          </a:xfrm>
        </p:grpSpPr>
        <p:sp>
          <p:nvSpPr>
            <p:cNvPr id="13" name="Freeform 13"/>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7"/>
              <a:stretch>
                <a:fillRect l="-27639" r="-27639"/>
              </a:stretch>
            </a:blipFill>
          </p:spPr>
          <p:txBody>
            <a:bodyPr/>
            <a:lstStyle/>
            <a:p>
              <a:endParaRPr lang="zh-TW" altLang="en-US"/>
            </a:p>
          </p:txBody>
        </p:sp>
      </p:grpSp>
      <p:sp>
        <p:nvSpPr>
          <p:cNvPr id="14" name="TextBox 14"/>
          <p:cNvSpPr txBox="1"/>
          <p:nvPr/>
        </p:nvSpPr>
        <p:spPr>
          <a:xfrm>
            <a:off x="8545021" y="3129612"/>
            <a:ext cx="8834775" cy="2142976"/>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QUANTITATIVE DATA</a:t>
            </a:r>
          </a:p>
        </p:txBody>
      </p:sp>
      <p:sp>
        <p:nvSpPr>
          <p:cNvPr id="15" name="TextBox 15"/>
          <p:cNvSpPr txBox="1"/>
          <p:nvPr/>
        </p:nvSpPr>
        <p:spPr>
          <a:xfrm>
            <a:off x="8545021" y="5259522"/>
            <a:ext cx="8834775" cy="1735941"/>
          </a:xfrm>
          <a:prstGeom prst="rect">
            <a:avLst/>
          </a:prstGeom>
        </p:spPr>
        <p:txBody>
          <a:bodyPr lIns="0" tIns="0" rIns="0" bIns="0" rtlCol="0" anchor="t">
            <a:spAutoFit/>
          </a:bodyPr>
          <a:lstStyle/>
          <a:p>
            <a:pPr marL="0" lvl="0" indent="0" algn="l">
              <a:lnSpc>
                <a:spcPts val="3519"/>
              </a:lnSpc>
            </a:pPr>
            <a:r>
              <a:rPr lang="en-US" sz="2199" spc="219">
                <a:solidFill>
                  <a:srgbClr val="000000"/>
                </a:solidFill>
                <a:latin typeface="Lato"/>
                <a:ea typeface="Lato"/>
                <a:cs typeface="Lato"/>
                <a:sym typeface="Lato"/>
              </a:rPr>
              <a:t>Using statistical techniques such as regression analysis, correlation analysis, and hypothesis testing to identify relationships between variables and test hypotheses related to the new product.</a:t>
            </a:r>
          </a:p>
        </p:txBody>
      </p:sp>
      <p:pic>
        <p:nvPicPr>
          <p:cNvPr id="16" name="Picture 16"/>
          <p:cNvPicPr>
            <a:picLocks noChangeAspect="1"/>
          </p:cNvPicPr>
          <p:nvPr/>
        </p:nvPicPr>
        <p:blipFill>
          <a:blip r:embed="rId8"/>
          <a:stretch>
            <a:fillRect/>
          </a:stretch>
        </p:blipFill>
        <p:spPr>
          <a:xfrm>
            <a:off x="688500" y="1035773"/>
            <a:ext cx="7676286" cy="8970030"/>
          </a:xfrm>
          <a:prstGeom prst="rect">
            <a:avLst/>
          </a:prstGeom>
        </p:spPr>
      </p:pic>
      <p:grpSp>
        <p:nvGrpSpPr>
          <p:cNvPr id="17" name="Group 17"/>
          <p:cNvGrpSpPr/>
          <p:nvPr/>
        </p:nvGrpSpPr>
        <p:grpSpPr>
          <a:xfrm>
            <a:off x="780210" y="765650"/>
            <a:ext cx="248490" cy="263050"/>
            <a:chOff x="0" y="-47625"/>
            <a:chExt cx="812800" cy="860425"/>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018367"/>
            <a:ext cx="18288000" cy="0"/>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3" name="Group 3"/>
          <p:cNvGrpSpPr/>
          <p:nvPr/>
        </p:nvGrpSpPr>
        <p:grpSpPr>
          <a:xfrm>
            <a:off x="1897117" y="3091689"/>
            <a:ext cx="2002674" cy="1669628"/>
            <a:chOff x="0" y="-66675"/>
            <a:chExt cx="1054906" cy="879475"/>
          </a:xfrm>
        </p:grpSpPr>
        <p:sp>
          <p:nvSpPr>
            <p:cNvPr id="4" name="Freeform 4"/>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zh-TW" altLang="en-US"/>
            </a:p>
          </p:txBody>
        </p:sp>
        <p:sp>
          <p:nvSpPr>
            <p:cNvPr id="5" name="TextBox 5"/>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b="1" spc="230">
                  <a:solidFill>
                    <a:srgbClr val="4E6E81"/>
                  </a:solidFill>
                  <a:latin typeface="Heebo Bold"/>
                  <a:ea typeface="Heebo Bold"/>
                  <a:cs typeface="Heebo Bold"/>
                  <a:sym typeface="Heebo Bold"/>
                </a:rPr>
                <a:t>JANUARY</a:t>
              </a:r>
            </a:p>
          </p:txBody>
        </p:sp>
      </p:grpSp>
      <p:grpSp>
        <p:nvGrpSpPr>
          <p:cNvPr id="6" name="Group 6"/>
          <p:cNvGrpSpPr/>
          <p:nvPr/>
        </p:nvGrpSpPr>
        <p:grpSpPr>
          <a:xfrm>
            <a:off x="6019465" y="3091689"/>
            <a:ext cx="2002674" cy="1669628"/>
            <a:chOff x="0" y="-66675"/>
            <a:chExt cx="1054906" cy="879475"/>
          </a:xfrm>
        </p:grpSpPr>
        <p:sp>
          <p:nvSpPr>
            <p:cNvPr id="7" name="Freeform 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zh-TW" altLang="en-US"/>
            </a:p>
          </p:txBody>
        </p:sp>
        <p:sp>
          <p:nvSpPr>
            <p:cNvPr id="8" name="TextBox 8"/>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b="1" spc="230">
                  <a:solidFill>
                    <a:srgbClr val="4E6E81"/>
                  </a:solidFill>
                  <a:latin typeface="Heebo Bold"/>
                  <a:ea typeface="Heebo Bold"/>
                  <a:cs typeface="Heebo Bold"/>
                  <a:sym typeface="Heebo Bold"/>
                </a:rPr>
                <a:t>FEBRUARY</a:t>
              </a:r>
            </a:p>
          </p:txBody>
        </p:sp>
      </p:grpSp>
      <p:grpSp>
        <p:nvGrpSpPr>
          <p:cNvPr id="9" name="Group 9"/>
          <p:cNvGrpSpPr/>
          <p:nvPr/>
        </p:nvGrpSpPr>
        <p:grpSpPr>
          <a:xfrm>
            <a:off x="14263965" y="3091689"/>
            <a:ext cx="2002674" cy="1669628"/>
            <a:chOff x="0" y="-66675"/>
            <a:chExt cx="1054906" cy="879475"/>
          </a:xfrm>
        </p:grpSpPr>
        <p:sp>
          <p:nvSpPr>
            <p:cNvPr id="10" name="Freeform 10"/>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zh-TW" altLang="en-US"/>
            </a:p>
          </p:txBody>
        </p:sp>
        <p:sp>
          <p:nvSpPr>
            <p:cNvPr id="11" name="TextBox 11"/>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b="1" spc="230">
                  <a:solidFill>
                    <a:srgbClr val="4E6E81"/>
                  </a:solidFill>
                  <a:latin typeface="Heebo Bold"/>
                  <a:ea typeface="Heebo Bold"/>
                  <a:cs typeface="Heebo Bold"/>
                  <a:sym typeface="Heebo Bold"/>
                </a:rPr>
                <a:t>APRIL</a:t>
              </a:r>
            </a:p>
          </p:txBody>
        </p:sp>
      </p:grpSp>
      <p:sp>
        <p:nvSpPr>
          <p:cNvPr id="12" name="TextBox 12"/>
          <p:cNvSpPr txBox="1"/>
          <p:nvPr/>
        </p:nvSpPr>
        <p:spPr>
          <a:xfrm>
            <a:off x="966578" y="4904192"/>
            <a:ext cx="3863752" cy="2911703"/>
          </a:xfrm>
          <a:prstGeom prst="rect">
            <a:avLst/>
          </a:prstGeom>
        </p:spPr>
        <p:txBody>
          <a:bodyPr lIns="0" tIns="0" rIns="0" bIns="0" rtlCol="0" anchor="t">
            <a:spAutoFit/>
          </a:bodyPr>
          <a:lstStyle/>
          <a:p>
            <a:pPr marL="453390" lvl="1" indent="-226695" algn="l">
              <a:lnSpc>
                <a:spcPts val="3360"/>
              </a:lnSpc>
              <a:buFont typeface="Arial"/>
              <a:buChar char="•"/>
            </a:pPr>
            <a:r>
              <a:rPr lang="en-US" sz="2100" spc="210">
                <a:solidFill>
                  <a:srgbClr val="000000"/>
                </a:solidFill>
                <a:latin typeface="Lato"/>
                <a:ea typeface="Lato"/>
                <a:cs typeface="Lato"/>
                <a:sym typeface="Lato"/>
              </a:rPr>
              <a:t>Week 1-2: Finalize Research Proposal Outline and Objectives</a:t>
            </a:r>
          </a:p>
          <a:p>
            <a:pPr marL="453390" lvl="1" indent="-226695" algn="l">
              <a:lnSpc>
                <a:spcPts val="3360"/>
              </a:lnSpc>
              <a:buFont typeface="Arial"/>
              <a:buChar char="•"/>
            </a:pPr>
            <a:r>
              <a:rPr lang="en-US" sz="2100" spc="210">
                <a:solidFill>
                  <a:srgbClr val="000000"/>
                </a:solidFill>
                <a:latin typeface="Lato"/>
                <a:ea typeface="Lato"/>
                <a:cs typeface="Lato"/>
                <a:sym typeface="Lato"/>
              </a:rPr>
              <a:t>Week 3-4: Conduct Literature Review on Relevant Theories and Concepts</a:t>
            </a:r>
          </a:p>
        </p:txBody>
      </p:sp>
      <p:sp>
        <p:nvSpPr>
          <p:cNvPr id="13" name="TextBox 13"/>
          <p:cNvSpPr txBox="1"/>
          <p:nvPr/>
        </p:nvSpPr>
        <p:spPr>
          <a:xfrm>
            <a:off x="5088926" y="4904192"/>
            <a:ext cx="3863752" cy="3749606"/>
          </a:xfrm>
          <a:prstGeom prst="rect">
            <a:avLst/>
          </a:prstGeom>
        </p:spPr>
        <p:txBody>
          <a:bodyPr lIns="0" tIns="0" rIns="0" bIns="0" rtlCol="0" anchor="t">
            <a:spAutoFit/>
          </a:bodyPr>
          <a:lstStyle/>
          <a:p>
            <a:pPr marL="453390" lvl="1" indent="-226695" algn="l">
              <a:lnSpc>
                <a:spcPts val="3360"/>
              </a:lnSpc>
              <a:buFont typeface="Arial"/>
              <a:buChar char="•"/>
            </a:pPr>
            <a:r>
              <a:rPr lang="en-US" sz="2100" spc="210">
                <a:solidFill>
                  <a:srgbClr val="000000"/>
                </a:solidFill>
                <a:latin typeface="Lato"/>
                <a:ea typeface="Lato"/>
                <a:cs typeface="Lato"/>
                <a:sym typeface="Lato"/>
              </a:rPr>
              <a:t>Week 1-2: Develop Research Methodology and Instruments (Qualitative and Quantitative)</a:t>
            </a:r>
          </a:p>
          <a:p>
            <a:pPr marL="453390" lvl="1" indent="-226695" algn="l">
              <a:lnSpc>
                <a:spcPts val="3360"/>
              </a:lnSpc>
              <a:buFont typeface="Arial"/>
              <a:buChar char="•"/>
            </a:pPr>
            <a:r>
              <a:rPr lang="en-US" sz="2100" spc="210">
                <a:solidFill>
                  <a:srgbClr val="000000"/>
                </a:solidFill>
                <a:latin typeface="Lato"/>
                <a:ea typeface="Lato"/>
                <a:cs typeface="Lato"/>
                <a:sym typeface="Lato"/>
              </a:rPr>
              <a:t>Week 3-4: Obtain Ethical Approval and Permissions for Data Collection</a:t>
            </a:r>
          </a:p>
        </p:txBody>
      </p:sp>
      <p:sp>
        <p:nvSpPr>
          <p:cNvPr id="14" name="TextBox 14"/>
          <p:cNvSpPr txBox="1"/>
          <p:nvPr/>
        </p:nvSpPr>
        <p:spPr>
          <a:xfrm>
            <a:off x="9211077" y="4904192"/>
            <a:ext cx="3863752" cy="2911703"/>
          </a:xfrm>
          <a:prstGeom prst="rect">
            <a:avLst/>
          </a:prstGeom>
        </p:spPr>
        <p:txBody>
          <a:bodyPr lIns="0" tIns="0" rIns="0" bIns="0" rtlCol="0" anchor="t">
            <a:spAutoFit/>
          </a:bodyPr>
          <a:lstStyle/>
          <a:p>
            <a:pPr marL="453390" lvl="1" indent="-226695" algn="l">
              <a:lnSpc>
                <a:spcPts val="3360"/>
              </a:lnSpc>
              <a:buFont typeface="Arial"/>
              <a:buChar char="•"/>
            </a:pPr>
            <a:r>
              <a:rPr lang="en-US" sz="2100" spc="210">
                <a:solidFill>
                  <a:srgbClr val="000000"/>
                </a:solidFill>
                <a:latin typeface="Lato"/>
                <a:ea typeface="Lato"/>
                <a:cs typeface="Lato"/>
                <a:sym typeface="Lato"/>
              </a:rPr>
              <a:t>Week 1-2: Recruit Participants for Qualitative Interviews and Focus Groups</a:t>
            </a:r>
          </a:p>
          <a:p>
            <a:pPr marL="453390" lvl="1" indent="-226695" algn="l">
              <a:lnSpc>
                <a:spcPts val="3360"/>
              </a:lnSpc>
              <a:buFont typeface="Arial"/>
              <a:buChar char="•"/>
            </a:pPr>
            <a:r>
              <a:rPr lang="en-US" sz="2100" spc="210">
                <a:solidFill>
                  <a:srgbClr val="000000"/>
                </a:solidFill>
                <a:latin typeface="Lato"/>
                <a:ea typeface="Lato"/>
                <a:cs typeface="Lato"/>
                <a:sym typeface="Lato"/>
              </a:rPr>
              <a:t>Week 3-4: Conduct Qualitative Data Collection</a:t>
            </a:r>
          </a:p>
        </p:txBody>
      </p:sp>
      <p:sp>
        <p:nvSpPr>
          <p:cNvPr id="15" name="TextBox 15"/>
          <p:cNvSpPr txBox="1"/>
          <p:nvPr/>
        </p:nvSpPr>
        <p:spPr>
          <a:xfrm>
            <a:off x="13333426" y="4904192"/>
            <a:ext cx="3863752" cy="2911703"/>
          </a:xfrm>
          <a:prstGeom prst="rect">
            <a:avLst/>
          </a:prstGeom>
        </p:spPr>
        <p:txBody>
          <a:bodyPr lIns="0" tIns="0" rIns="0" bIns="0" rtlCol="0" anchor="t">
            <a:spAutoFit/>
          </a:bodyPr>
          <a:lstStyle/>
          <a:p>
            <a:pPr marL="453390" lvl="1" indent="-226695" algn="l">
              <a:lnSpc>
                <a:spcPts val="3360"/>
              </a:lnSpc>
              <a:buFont typeface="Arial"/>
              <a:buChar char="•"/>
            </a:pPr>
            <a:r>
              <a:rPr lang="en-US" sz="2100" spc="210">
                <a:solidFill>
                  <a:srgbClr val="000000"/>
                </a:solidFill>
                <a:latin typeface="Lato"/>
                <a:ea typeface="Lato"/>
                <a:cs typeface="Lato"/>
                <a:sym typeface="Lato"/>
              </a:rPr>
              <a:t>Week 1-2: Transcribe and Analyze Qualitative Data, Identify Emerging Themes</a:t>
            </a:r>
          </a:p>
          <a:p>
            <a:pPr marL="453390" lvl="1" indent="-226695" algn="l">
              <a:lnSpc>
                <a:spcPts val="3360"/>
              </a:lnSpc>
              <a:buFont typeface="Arial"/>
              <a:buChar char="•"/>
            </a:pPr>
            <a:r>
              <a:rPr lang="en-US" sz="2100" spc="210">
                <a:solidFill>
                  <a:srgbClr val="000000"/>
                </a:solidFill>
                <a:latin typeface="Lato"/>
                <a:ea typeface="Lato"/>
                <a:cs typeface="Lato"/>
                <a:sym typeface="Lato"/>
              </a:rPr>
              <a:t>Week 3-4: Design and Administer Quantitative Surveys</a:t>
            </a:r>
          </a:p>
        </p:txBody>
      </p:sp>
      <p:grpSp>
        <p:nvGrpSpPr>
          <p:cNvPr id="16" name="Group 16"/>
          <p:cNvGrpSpPr/>
          <p:nvPr/>
        </p:nvGrpSpPr>
        <p:grpSpPr>
          <a:xfrm>
            <a:off x="10141617" y="3091689"/>
            <a:ext cx="2002674" cy="1669628"/>
            <a:chOff x="0" y="-66675"/>
            <a:chExt cx="1054906" cy="879475"/>
          </a:xfrm>
        </p:grpSpPr>
        <p:sp>
          <p:nvSpPr>
            <p:cNvPr id="17" name="Freeform 1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zh-TW" altLang="en-US"/>
            </a:p>
          </p:txBody>
        </p:sp>
        <p:sp>
          <p:nvSpPr>
            <p:cNvPr id="18" name="TextBox 18"/>
            <p:cNvSpPr txBox="1"/>
            <p:nvPr/>
          </p:nvSpPr>
          <p:spPr>
            <a:xfrm>
              <a:off x="0" y="-66675"/>
              <a:ext cx="1054906" cy="879475"/>
            </a:xfrm>
            <a:prstGeom prst="rect">
              <a:avLst/>
            </a:prstGeom>
          </p:spPr>
          <p:txBody>
            <a:bodyPr lIns="50800" tIns="50800" rIns="50800" bIns="50800" rtlCol="0" anchor="ctr"/>
            <a:lstStyle/>
            <a:p>
              <a:pPr algn="ctr">
                <a:lnSpc>
                  <a:spcPts val="3450"/>
                </a:lnSpc>
              </a:pPr>
              <a:r>
                <a:rPr lang="en-US" sz="2300" b="1" spc="230">
                  <a:solidFill>
                    <a:srgbClr val="4E6E81"/>
                  </a:solidFill>
                  <a:latin typeface="Heebo Bold"/>
                  <a:ea typeface="Heebo Bold"/>
                  <a:cs typeface="Heebo Bold"/>
                  <a:sym typeface="Heebo Bold"/>
                </a:rPr>
                <a:t>MARCH</a:t>
              </a:r>
            </a:p>
          </p:txBody>
        </p:sp>
      </p:grpSp>
      <p:sp>
        <p:nvSpPr>
          <p:cNvPr id="19" name="TextBox 19"/>
          <p:cNvSpPr txBox="1"/>
          <p:nvPr/>
        </p:nvSpPr>
        <p:spPr>
          <a:xfrm>
            <a:off x="1449340" y="1471277"/>
            <a:ext cx="15872082" cy="1076251"/>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PROPOSED TIMELINE</a:t>
            </a:r>
          </a:p>
        </p:txBody>
      </p:sp>
      <p:grpSp>
        <p:nvGrpSpPr>
          <p:cNvPr id="20" name="Group 20"/>
          <p:cNvGrpSpPr/>
          <p:nvPr/>
        </p:nvGrpSpPr>
        <p:grpSpPr>
          <a:xfrm>
            <a:off x="17259300" y="9243740"/>
            <a:ext cx="248490" cy="263050"/>
            <a:chOff x="0" y="-47625"/>
            <a:chExt cx="812800" cy="860425"/>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18088" y="765650"/>
            <a:ext cx="248490" cy="263050"/>
            <a:chOff x="0" y="-47625"/>
            <a:chExt cx="812800" cy="860425"/>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424525" y="6065145"/>
            <a:ext cx="8834775"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ANALYSIS</a:t>
            </a:r>
          </a:p>
        </p:txBody>
      </p:sp>
      <p:sp>
        <p:nvSpPr>
          <p:cNvPr id="3" name="TextBox 3"/>
          <p:cNvSpPr txBox="1"/>
          <p:nvPr/>
        </p:nvSpPr>
        <p:spPr>
          <a:xfrm>
            <a:off x="8424525" y="7084246"/>
            <a:ext cx="8834775" cy="2174054"/>
          </a:xfrm>
          <a:prstGeom prst="rect">
            <a:avLst/>
          </a:prstGeom>
        </p:spPr>
        <p:txBody>
          <a:bodyPr lIns="0" tIns="0" rIns="0" bIns="0" rtlCol="0" anchor="t">
            <a:spAutoFit/>
          </a:bodyPr>
          <a:lstStyle/>
          <a:p>
            <a:pPr marL="0" lvl="0" indent="0" algn="l">
              <a:lnSpc>
                <a:spcPts val="3519"/>
              </a:lnSpc>
            </a:pPr>
            <a:r>
              <a:rPr lang="en-US" sz="2199" spc="219">
                <a:solidFill>
                  <a:srgbClr val="000000"/>
                </a:solidFill>
                <a:latin typeface="Lato"/>
                <a:ea typeface="Lato"/>
                <a:cs typeface="Lato"/>
                <a:sym typeface="Lato"/>
              </a:rPr>
              <a:t>The analysis for the product research proposal presentation encompasses a comprehensive examination of the market landscape, consumer insights, competitive dynamics, feasibility considerations, and strategic recommendations.</a:t>
            </a:r>
          </a:p>
        </p:txBody>
      </p:sp>
      <p:grpSp>
        <p:nvGrpSpPr>
          <p:cNvPr id="4" name="Group 4"/>
          <p:cNvGrpSpPr/>
          <p:nvPr/>
        </p:nvGrpSpPr>
        <p:grpSpPr>
          <a:xfrm>
            <a:off x="1028700" y="1028700"/>
            <a:ext cx="6993306" cy="9258300"/>
            <a:chOff x="0" y="0"/>
            <a:chExt cx="2949262" cy="3904471"/>
          </a:xfrm>
        </p:grpSpPr>
        <p:sp>
          <p:nvSpPr>
            <p:cNvPr id="5" name="Freeform 5"/>
            <p:cNvSpPr/>
            <p:nvPr/>
          </p:nvSpPr>
          <p:spPr>
            <a:xfrm>
              <a:off x="0" y="0"/>
              <a:ext cx="2949262" cy="3904471"/>
            </a:xfrm>
            <a:custGeom>
              <a:avLst/>
              <a:gdLst/>
              <a:ahLst/>
              <a:cxnLst/>
              <a:rect l="l" t="t" r="r" b="b"/>
              <a:pathLst>
                <a:path w="2949262" h="3904471">
                  <a:moveTo>
                    <a:pt x="0" y="0"/>
                  </a:moveTo>
                  <a:lnTo>
                    <a:pt x="2949262" y="0"/>
                  </a:lnTo>
                  <a:lnTo>
                    <a:pt x="2949262" y="3904471"/>
                  </a:lnTo>
                  <a:lnTo>
                    <a:pt x="0" y="3904471"/>
                  </a:lnTo>
                  <a:close/>
                </a:path>
              </a:pathLst>
            </a:custGeom>
            <a:blipFill>
              <a:blip r:embed="rId2"/>
              <a:stretch>
                <a:fillRect l="-53630" r="-53630"/>
              </a:stretch>
            </a:blipFill>
          </p:spPr>
          <p:txBody>
            <a:bodyPr/>
            <a:lstStyle/>
            <a:p>
              <a:endParaRPr lang="zh-TW" altLang="en-US"/>
            </a:p>
          </p:txBody>
        </p:sp>
      </p:grpSp>
      <p:pic>
        <p:nvPicPr>
          <p:cNvPr id="6" name="Picture 6"/>
          <p:cNvPicPr>
            <a:picLocks noChangeAspect="1"/>
          </p:cNvPicPr>
          <p:nvPr/>
        </p:nvPicPr>
        <p:blipFill>
          <a:blip r:embed="rId3"/>
          <a:stretch>
            <a:fillRect/>
          </a:stretch>
        </p:blipFill>
        <p:spPr>
          <a:xfrm>
            <a:off x="7541048" y="159511"/>
            <a:ext cx="10601730" cy="6381817"/>
          </a:xfrm>
          <a:prstGeom prst="rect">
            <a:avLst/>
          </a:prstGeom>
        </p:spPr>
      </p:pic>
      <p:grpSp>
        <p:nvGrpSpPr>
          <p:cNvPr id="7" name="Group 7"/>
          <p:cNvGrpSpPr/>
          <p:nvPr/>
        </p:nvGrpSpPr>
        <p:grpSpPr>
          <a:xfrm>
            <a:off x="17259300" y="9281840"/>
            <a:ext cx="248490" cy="263050"/>
            <a:chOff x="0" y="-47625"/>
            <a:chExt cx="812800" cy="860425"/>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780210" y="779938"/>
            <a:ext cx="248490" cy="263050"/>
            <a:chOff x="0" y="-47625"/>
            <a:chExt cx="812800" cy="860425"/>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08186" y="431804"/>
            <a:ext cx="21996186" cy="8528766"/>
            <a:chOff x="0" y="-47625"/>
            <a:chExt cx="1170957" cy="454025"/>
          </a:xfrm>
        </p:grpSpPr>
        <p:sp>
          <p:nvSpPr>
            <p:cNvPr id="3" name="Freeform 3"/>
            <p:cNvSpPr/>
            <p:nvPr/>
          </p:nvSpPr>
          <p:spPr>
            <a:xfrm>
              <a:off x="0" y="0"/>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1379470" y="1901108"/>
            <a:ext cx="15529061" cy="1076251"/>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ANALYSIS</a:t>
            </a:r>
          </a:p>
        </p:txBody>
      </p:sp>
      <p:sp>
        <p:nvSpPr>
          <p:cNvPr id="6" name="TextBox 6"/>
          <p:cNvSpPr txBox="1"/>
          <p:nvPr/>
        </p:nvSpPr>
        <p:spPr>
          <a:xfrm>
            <a:off x="1379470" y="3082743"/>
            <a:ext cx="15529061" cy="798681"/>
          </a:xfrm>
          <a:prstGeom prst="rect">
            <a:avLst/>
          </a:prstGeom>
        </p:spPr>
        <p:txBody>
          <a:bodyPr lIns="0" tIns="0" rIns="0" bIns="0" rtlCol="0" anchor="t">
            <a:spAutoFit/>
          </a:bodyPr>
          <a:lstStyle/>
          <a:p>
            <a:pPr marL="0" lvl="0" indent="0" algn="ctr">
              <a:lnSpc>
                <a:spcPts val="3219"/>
              </a:lnSpc>
              <a:spcBef>
                <a:spcPct val="0"/>
              </a:spcBef>
            </a:pPr>
            <a:r>
              <a:rPr lang="en-US" sz="2299" spc="229">
                <a:solidFill>
                  <a:srgbClr val="000000"/>
                </a:solidFill>
                <a:latin typeface="Lato"/>
                <a:ea typeface="Lato"/>
                <a:cs typeface="Lato"/>
                <a:sym typeface="Lato"/>
              </a:rPr>
              <a:t>Through a deep dive into market trends, consumer preferences, and competitor strategies, the proposal aims to identify opportunities, challenges, and potential pathways for success.</a:t>
            </a:r>
          </a:p>
        </p:txBody>
      </p:sp>
      <p:pic>
        <p:nvPicPr>
          <p:cNvPr id="7" name="Picture 7"/>
          <p:cNvPicPr>
            <a:picLocks noChangeAspect="1"/>
          </p:cNvPicPr>
          <p:nvPr/>
        </p:nvPicPr>
        <p:blipFill>
          <a:blip r:embed="rId2"/>
          <a:stretch>
            <a:fillRect/>
          </a:stretch>
        </p:blipFill>
        <p:spPr>
          <a:xfrm>
            <a:off x="2771581" y="3894536"/>
            <a:ext cx="5302188" cy="4771280"/>
          </a:xfrm>
          <a:prstGeom prst="rect">
            <a:avLst/>
          </a:prstGeom>
        </p:spPr>
      </p:pic>
      <p:pic>
        <p:nvPicPr>
          <p:cNvPr id="8" name="Picture 8"/>
          <p:cNvPicPr>
            <a:picLocks noChangeAspect="1"/>
          </p:cNvPicPr>
          <p:nvPr/>
        </p:nvPicPr>
        <p:blipFill>
          <a:blip r:embed="rId3"/>
          <a:stretch>
            <a:fillRect/>
          </a:stretch>
        </p:blipFill>
        <p:spPr>
          <a:xfrm>
            <a:off x="9178303" y="3828936"/>
            <a:ext cx="6432292" cy="4931056"/>
          </a:xfrm>
          <a:prstGeom prst="rect">
            <a:avLst/>
          </a:prstGeom>
        </p:spPr>
      </p:pic>
      <p:grpSp>
        <p:nvGrpSpPr>
          <p:cNvPr id="9" name="Group 9"/>
          <p:cNvGrpSpPr/>
          <p:nvPr/>
        </p:nvGrpSpPr>
        <p:grpSpPr>
          <a:xfrm>
            <a:off x="1028700" y="8995250"/>
            <a:ext cx="248490" cy="263050"/>
            <a:chOff x="0" y="-47625"/>
            <a:chExt cx="812800" cy="860425"/>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7010810" y="1014140"/>
            <a:ext cx="248490" cy="263050"/>
            <a:chOff x="0" y="-47625"/>
            <a:chExt cx="812800" cy="860425"/>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11007" y="1806376"/>
            <a:ext cx="18554237" cy="8528766"/>
            <a:chOff x="0" y="-47625"/>
            <a:chExt cx="987726" cy="454025"/>
          </a:xfrm>
        </p:grpSpPr>
        <p:sp>
          <p:nvSpPr>
            <p:cNvPr id="3" name="Freeform 3"/>
            <p:cNvSpPr/>
            <p:nvPr/>
          </p:nvSpPr>
          <p:spPr>
            <a:xfrm>
              <a:off x="0" y="0"/>
              <a:ext cx="987726" cy="406400"/>
            </a:xfrm>
            <a:custGeom>
              <a:avLst/>
              <a:gdLst/>
              <a:ahLst/>
              <a:cxnLst/>
              <a:rect l="l" t="t" r="r" b="b"/>
              <a:pathLst>
                <a:path w="987726" h="406400">
                  <a:moveTo>
                    <a:pt x="784526" y="0"/>
                  </a:moveTo>
                  <a:cubicBezTo>
                    <a:pt x="896751" y="0"/>
                    <a:pt x="987726" y="90976"/>
                    <a:pt x="987726" y="203200"/>
                  </a:cubicBezTo>
                  <a:cubicBezTo>
                    <a:pt x="987726" y="315424"/>
                    <a:pt x="896751" y="406400"/>
                    <a:pt x="784526"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987726"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475064" y="1257312"/>
            <a:ext cx="3740497" cy="3740497"/>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10501" r="-39451"/>
              </a:stretch>
            </a:blipFill>
          </p:spPr>
          <p:txBody>
            <a:bodyPr/>
            <a:lstStyle/>
            <a:p>
              <a:endParaRPr lang="zh-TW" altLang="en-US"/>
            </a:p>
          </p:txBody>
        </p:sp>
      </p:grpSp>
      <p:grpSp>
        <p:nvGrpSpPr>
          <p:cNvPr id="7" name="Group 7"/>
          <p:cNvGrpSpPr/>
          <p:nvPr/>
        </p:nvGrpSpPr>
        <p:grpSpPr>
          <a:xfrm>
            <a:off x="11362562" y="5143500"/>
            <a:ext cx="2948369" cy="3740497"/>
            <a:chOff x="0" y="0"/>
            <a:chExt cx="640673" cy="812800"/>
          </a:xfrm>
        </p:grpSpPr>
        <p:sp>
          <p:nvSpPr>
            <p:cNvPr id="8" name="Freeform 8"/>
            <p:cNvSpPr/>
            <p:nvPr/>
          </p:nvSpPr>
          <p:spPr>
            <a:xfrm>
              <a:off x="0" y="0"/>
              <a:ext cx="640673" cy="812800"/>
            </a:xfrm>
            <a:custGeom>
              <a:avLst/>
              <a:gdLst/>
              <a:ahLst/>
              <a:cxnLst/>
              <a:rect l="l" t="t" r="r" b="b"/>
              <a:pathLst>
                <a:path w="640673" h="812800">
                  <a:moveTo>
                    <a:pt x="0" y="0"/>
                  </a:moveTo>
                  <a:lnTo>
                    <a:pt x="640673" y="0"/>
                  </a:lnTo>
                  <a:lnTo>
                    <a:pt x="640673" y="812800"/>
                  </a:lnTo>
                  <a:lnTo>
                    <a:pt x="0" y="812800"/>
                  </a:lnTo>
                  <a:close/>
                </a:path>
              </a:pathLst>
            </a:custGeom>
            <a:blipFill>
              <a:blip r:embed="rId3"/>
              <a:stretch>
                <a:fillRect l="-162251" t="-47867" r="-171493"/>
              </a:stretch>
            </a:blipFill>
          </p:spPr>
          <p:txBody>
            <a:bodyPr/>
            <a:lstStyle/>
            <a:p>
              <a:endParaRPr lang="zh-TW" altLang="en-US"/>
            </a:p>
          </p:txBody>
        </p:sp>
      </p:grpSp>
      <p:grpSp>
        <p:nvGrpSpPr>
          <p:cNvPr id="9" name="Group 9"/>
          <p:cNvGrpSpPr/>
          <p:nvPr/>
        </p:nvGrpSpPr>
        <p:grpSpPr>
          <a:xfrm>
            <a:off x="14453806" y="5143500"/>
            <a:ext cx="2805494" cy="3740497"/>
            <a:chOff x="0" y="0"/>
            <a:chExt cx="609626" cy="812800"/>
          </a:xfrm>
        </p:grpSpPr>
        <p:sp>
          <p:nvSpPr>
            <p:cNvPr id="10" name="Freeform 10"/>
            <p:cNvSpPr/>
            <p:nvPr/>
          </p:nvSpPr>
          <p:spPr>
            <a:xfrm>
              <a:off x="0" y="0"/>
              <a:ext cx="609626" cy="812800"/>
            </a:xfrm>
            <a:custGeom>
              <a:avLst/>
              <a:gdLst/>
              <a:ahLst/>
              <a:cxnLst/>
              <a:rect l="l" t="t" r="r" b="b"/>
              <a:pathLst>
                <a:path w="609626" h="812800">
                  <a:moveTo>
                    <a:pt x="0" y="0"/>
                  </a:moveTo>
                  <a:lnTo>
                    <a:pt x="609626" y="0"/>
                  </a:lnTo>
                  <a:lnTo>
                    <a:pt x="609626" y="812800"/>
                  </a:lnTo>
                  <a:lnTo>
                    <a:pt x="0" y="812800"/>
                  </a:lnTo>
                  <a:close/>
                </a:path>
              </a:pathLst>
            </a:custGeom>
            <a:blipFill>
              <a:blip r:embed="rId4"/>
              <a:stretch>
                <a:fillRect l="-7581" t="-59582" r="-40219" b="-6804"/>
              </a:stretch>
            </a:blipFill>
          </p:spPr>
          <p:txBody>
            <a:bodyPr/>
            <a:lstStyle/>
            <a:p>
              <a:endParaRPr lang="zh-TW" altLang="en-US"/>
            </a:p>
          </p:txBody>
        </p:sp>
      </p:grpSp>
      <p:grpSp>
        <p:nvGrpSpPr>
          <p:cNvPr id="11" name="Group 11"/>
          <p:cNvGrpSpPr/>
          <p:nvPr/>
        </p:nvGrpSpPr>
        <p:grpSpPr>
          <a:xfrm>
            <a:off x="11362562" y="1257312"/>
            <a:ext cx="5896738" cy="3740497"/>
            <a:chOff x="0" y="0"/>
            <a:chExt cx="1281345" cy="812800"/>
          </a:xfrm>
        </p:grpSpPr>
        <p:sp>
          <p:nvSpPr>
            <p:cNvPr id="12" name="Freeform 12"/>
            <p:cNvSpPr/>
            <p:nvPr/>
          </p:nvSpPr>
          <p:spPr>
            <a:xfrm>
              <a:off x="0" y="0"/>
              <a:ext cx="1281345" cy="812800"/>
            </a:xfrm>
            <a:custGeom>
              <a:avLst/>
              <a:gdLst/>
              <a:ahLst/>
              <a:cxnLst/>
              <a:rect l="l" t="t" r="r" b="b"/>
              <a:pathLst>
                <a:path w="1281345" h="812800">
                  <a:moveTo>
                    <a:pt x="0" y="0"/>
                  </a:moveTo>
                  <a:lnTo>
                    <a:pt x="1281345" y="0"/>
                  </a:lnTo>
                  <a:lnTo>
                    <a:pt x="1281345" y="812800"/>
                  </a:lnTo>
                  <a:lnTo>
                    <a:pt x="0" y="812800"/>
                  </a:lnTo>
                  <a:close/>
                </a:path>
              </a:pathLst>
            </a:custGeom>
            <a:blipFill>
              <a:blip r:embed="rId5"/>
              <a:stretch>
                <a:fillRect t="-5097"/>
              </a:stretch>
            </a:blipFill>
          </p:spPr>
          <p:txBody>
            <a:bodyPr/>
            <a:lstStyle/>
            <a:p>
              <a:endParaRPr lang="zh-TW" altLang="en-US"/>
            </a:p>
          </p:txBody>
        </p:sp>
      </p:grpSp>
      <p:grpSp>
        <p:nvGrpSpPr>
          <p:cNvPr id="13" name="Group 13"/>
          <p:cNvGrpSpPr/>
          <p:nvPr/>
        </p:nvGrpSpPr>
        <p:grpSpPr>
          <a:xfrm>
            <a:off x="3211113" y="5143500"/>
            <a:ext cx="8004449" cy="3740497"/>
            <a:chOff x="0" y="0"/>
            <a:chExt cx="1739345" cy="812800"/>
          </a:xfrm>
        </p:grpSpPr>
        <p:sp>
          <p:nvSpPr>
            <p:cNvPr id="14" name="Freeform 14"/>
            <p:cNvSpPr/>
            <p:nvPr/>
          </p:nvSpPr>
          <p:spPr>
            <a:xfrm>
              <a:off x="0" y="0"/>
              <a:ext cx="1739345" cy="812800"/>
            </a:xfrm>
            <a:custGeom>
              <a:avLst/>
              <a:gdLst/>
              <a:ahLst/>
              <a:cxnLst/>
              <a:rect l="l" t="t" r="r" b="b"/>
              <a:pathLst>
                <a:path w="1739345" h="812800">
                  <a:moveTo>
                    <a:pt x="0" y="0"/>
                  </a:moveTo>
                  <a:lnTo>
                    <a:pt x="1739345" y="0"/>
                  </a:lnTo>
                  <a:lnTo>
                    <a:pt x="1739345" y="812800"/>
                  </a:lnTo>
                  <a:lnTo>
                    <a:pt x="0" y="812800"/>
                  </a:lnTo>
                  <a:close/>
                </a:path>
              </a:pathLst>
            </a:custGeom>
            <a:blipFill>
              <a:blip r:embed="rId6"/>
              <a:stretch>
                <a:fillRect t="-21420" b="-21420"/>
              </a:stretch>
            </a:blipFill>
          </p:spPr>
          <p:txBody>
            <a:bodyPr/>
            <a:lstStyle/>
            <a:p>
              <a:endParaRPr lang="zh-TW" altLang="en-US"/>
            </a:p>
          </p:txBody>
        </p:sp>
      </p:grpSp>
      <p:sp>
        <p:nvSpPr>
          <p:cNvPr id="15" name="TextBox 15"/>
          <p:cNvSpPr txBox="1"/>
          <p:nvPr/>
        </p:nvSpPr>
        <p:spPr>
          <a:xfrm>
            <a:off x="994717" y="1115265"/>
            <a:ext cx="6218620" cy="2142976"/>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OUR PORTFOLIO</a:t>
            </a:r>
          </a:p>
        </p:txBody>
      </p:sp>
      <p:sp>
        <p:nvSpPr>
          <p:cNvPr id="16" name="AutoShape 16"/>
          <p:cNvSpPr/>
          <p:nvPr/>
        </p:nvSpPr>
        <p:spPr>
          <a:xfrm>
            <a:off x="1057275" y="6518072"/>
            <a:ext cx="0" cy="3768928"/>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17" name="Group 17"/>
          <p:cNvGrpSpPr/>
          <p:nvPr/>
        </p:nvGrpSpPr>
        <p:grpSpPr>
          <a:xfrm>
            <a:off x="17259300" y="1014140"/>
            <a:ext cx="248490" cy="263050"/>
            <a:chOff x="0" y="-47625"/>
            <a:chExt cx="812800" cy="860425"/>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08483" cy="10287000"/>
            <a:chOff x="0" y="0"/>
            <a:chExt cx="1661493" cy="2709333"/>
          </a:xfrm>
        </p:grpSpPr>
        <p:sp>
          <p:nvSpPr>
            <p:cNvPr id="3" name="Freeform 3"/>
            <p:cNvSpPr/>
            <p:nvPr/>
          </p:nvSpPr>
          <p:spPr>
            <a:xfrm>
              <a:off x="0" y="0"/>
              <a:ext cx="1661494" cy="2709333"/>
            </a:xfrm>
            <a:custGeom>
              <a:avLst/>
              <a:gdLst/>
              <a:ahLst/>
              <a:cxnLst/>
              <a:rect l="l" t="t" r="r" b="b"/>
              <a:pathLst>
                <a:path w="1661494" h="2709333">
                  <a:moveTo>
                    <a:pt x="0" y="0"/>
                  </a:moveTo>
                  <a:lnTo>
                    <a:pt x="1661494" y="0"/>
                  </a:lnTo>
                  <a:lnTo>
                    <a:pt x="1661494" y="2709333"/>
                  </a:lnTo>
                  <a:lnTo>
                    <a:pt x="0" y="2709333"/>
                  </a:lnTo>
                  <a:close/>
                </a:path>
              </a:pathLst>
            </a:custGeom>
            <a:solidFill>
              <a:srgbClr val="17726D"/>
            </a:solidFill>
          </p:spPr>
          <p:txBody>
            <a:bodyPr/>
            <a:lstStyle/>
            <a:p>
              <a:endParaRPr lang="zh-TW" altLang="en-US"/>
            </a:p>
          </p:txBody>
        </p:sp>
        <p:sp>
          <p:nvSpPr>
            <p:cNvPr id="4" name="TextBox 4"/>
            <p:cNvSpPr txBox="1"/>
            <p:nvPr/>
          </p:nvSpPr>
          <p:spPr>
            <a:xfrm>
              <a:off x="0" y="-47625"/>
              <a:ext cx="1661493"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a:grpSpLocks noChangeAspect="1"/>
          </p:cNvGrpSpPr>
          <p:nvPr/>
        </p:nvGrpSpPr>
        <p:grpSpPr>
          <a:xfrm>
            <a:off x="1028700" y="1559323"/>
            <a:ext cx="7168383" cy="716835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r="-38888"/>
              </a:stretch>
            </a:blipFill>
          </p:spPr>
          <p:txBody>
            <a:bodyPr/>
            <a:lstStyle/>
            <a:p>
              <a:endParaRPr lang="zh-TW" altLang="en-US"/>
            </a:p>
          </p:txBody>
        </p:sp>
      </p:grpSp>
      <p:sp>
        <p:nvSpPr>
          <p:cNvPr id="7" name="AutoShape 7"/>
          <p:cNvSpPr/>
          <p:nvPr/>
        </p:nvSpPr>
        <p:spPr>
          <a:xfrm flipV="1">
            <a:off x="9091167" y="3525732"/>
            <a:ext cx="4351856" cy="0"/>
          </a:xfrm>
          <a:prstGeom prst="line">
            <a:avLst/>
          </a:prstGeom>
          <a:ln w="76200" cap="flat">
            <a:solidFill>
              <a:srgbClr val="EAE4D2"/>
            </a:solidFill>
            <a:prstDash val="solid"/>
            <a:headEnd type="none" w="sm" len="sm"/>
            <a:tailEnd type="none" w="sm" len="sm"/>
          </a:ln>
        </p:spPr>
        <p:txBody>
          <a:bodyPr/>
          <a:lstStyle/>
          <a:p>
            <a:endParaRPr lang="zh-TW" altLang="en-US"/>
          </a:p>
        </p:txBody>
      </p:sp>
      <p:grpSp>
        <p:nvGrpSpPr>
          <p:cNvPr id="8" name="Group 8"/>
          <p:cNvGrpSpPr/>
          <p:nvPr/>
        </p:nvGrpSpPr>
        <p:grpSpPr>
          <a:xfrm>
            <a:off x="9091167" y="8181875"/>
            <a:ext cx="4176257" cy="545802"/>
            <a:chOff x="0" y="0"/>
            <a:chExt cx="1099919" cy="143750"/>
          </a:xfrm>
        </p:grpSpPr>
        <p:sp>
          <p:nvSpPr>
            <p:cNvPr id="9" name="Freeform 9"/>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17726D"/>
            </a:solidFill>
          </p:spPr>
          <p:txBody>
            <a:bodyPr/>
            <a:lstStyle/>
            <a:p>
              <a:endParaRPr lang="zh-TW" altLang="en-US"/>
            </a:p>
          </p:txBody>
        </p:sp>
        <p:sp>
          <p:nvSpPr>
            <p:cNvPr id="10" name="TextBox 10"/>
            <p:cNvSpPr txBox="1"/>
            <p:nvPr/>
          </p:nvSpPr>
          <p:spPr>
            <a:xfrm>
              <a:off x="0" y="-38100"/>
              <a:ext cx="1099919" cy="181850"/>
            </a:xfrm>
            <a:prstGeom prst="rect">
              <a:avLst/>
            </a:prstGeom>
          </p:spPr>
          <p:txBody>
            <a:bodyPr lIns="50800" tIns="50800" rIns="50800" bIns="50800" rtlCol="0" anchor="ctr"/>
            <a:lstStyle/>
            <a:p>
              <a:pPr algn="ctr">
                <a:lnSpc>
                  <a:spcPts val="2659"/>
                </a:lnSpc>
              </a:pPr>
              <a:r>
                <a:rPr lang="en-US" sz="1899" b="1">
                  <a:solidFill>
                    <a:srgbClr val="FFFFFF"/>
                  </a:solidFill>
                  <a:latin typeface="Inter Bold"/>
                  <a:ea typeface="Inter Bold"/>
                  <a:cs typeface="Inter Bold"/>
                  <a:sym typeface="Inter Bold"/>
                </a:rPr>
                <a:t>Thank you</a:t>
              </a:r>
            </a:p>
          </p:txBody>
        </p:sp>
      </p:grpSp>
      <p:sp>
        <p:nvSpPr>
          <p:cNvPr id="11" name="Freeform 11"/>
          <p:cNvSpPr/>
          <p:nvPr/>
        </p:nvSpPr>
        <p:spPr>
          <a:xfrm>
            <a:off x="1028700" y="1559323"/>
            <a:ext cx="1189176" cy="1137285"/>
          </a:xfrm>
          <a:custGeom>
            <a:avLst/>
            <a:gdLst/>
            <a:ahLst/>
            <a:cxnLst/>
            <a:rect l="l" t="t" r="r" b="b"/>
            <a:pathLst>
              <a:path w="1189176" h="1137285">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12" name="Group 12"/>
          <p:cNvGrpSpPr/>
          <p:nvPr/>
        </p:nvGrpSpPr>
        <p:grpSpPr>
          <a:xfrm>
            <a:off x="1028700" y="8881660"/>
            <a:ext cx="715180" cy="71518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txBody>
            <a:bodyPr/>
            <a:lstStyle/>
            <a:p>
              <a:endParaRPr lang="zh-TW" alt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5" name="TextBox 15"/>
          <p:cNvSpPr txBox="1"/>
          <p:nvPr/>
        </p:nvSpPr>
        <p:spPr>
          <a:xfrm>
            <a:off x="9091101" y="1654573"/>
            <a:ext cx="8168199"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HELLO FRIENDS!</a:t>
            </a:r>
          </a:p>
        </p:txBody>
      </p:sp>
      <p:sp>
        <p:nvSpPr>
          <p:cNvPr id="16" name="TextBox 16"/>
          <p:cNvSpPr txBox="1"/>
          <p:nvPr/>
        </p:nvSpPr>
        <p:spPr>
          <a:xfrm>
            <a:off x="9144000" y="2658508"/>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GREETING FROM US</a:t>
            </a:r>
          </a:p>
        </p:txBody>
      </p:sp>
      <p:grpSp>
        <p:nvGrpSpPr>
          <p:cNvPr id="17" name="Group 17"/>
          <p:cNvGrpSpPr/>
          <p:nvPr/>
        </p:nvGrpSpPr>
        <p:grpSpPr>
          <a:xfrm>
            <a:off x="14871011" y="6031106"/>
            <a:ext cx="5402508" cy="540250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0" name="TextBox 20"/>
          <p:cNvSpPr txBox="1"/>
          <p:nvPr/>
        </p:nvSpPr>
        <p:spPr>
          <a:xfrm>
            <a:off x="9144000" y="3879978"/>
            <a:ext cx="8115300" cy="3686937"/>
          </a:xfrm>
          <a:prstGeom prst="rect">
            <a:avLst/>
          </a:prstGeom>
        </p:spPr>
        <p:txBody>
          <a:bodyPr lIns="0" tIns="0" rIns="0" bIns="0" rtlCol="0" anchor="t">
            <a:spAutoFit/>
          </a:bodyPr>
          <a:lstStyle/>
          <a:p>
            <a:pPr marL="0" lvl="0" indent="0" algn="just">
              <a:lnSpc>
                <a:spcPts val="4224"/>
              </a:lnSpc>
            </a:pPr>
            <a:r>
              <a:rPr lang="en-US" sz="2400" spc="96">
                <a:solidFill>
                  <a:srgbClr val="000000"/>
                </a:solidFill>
                <a:latin typeface="Open Sans"/>
                <a:ea typeface="Open Sans"/>
                <a:cs typeface="Open Sans"/>
                <a:sym typeface="Open Sans"/>
              </a:rPr>
              <a:t>Ladies and gentlemen, a warm welcome to Thynk Unlimited's business pitch deck presentation. Your time and attention are greatly appreciated. Today, we're excited to share our vision, accomplishments, and the exciting roadmap ahead. Let's embark on this journey together, and thank you for considering an investment in our innovative venture.</a:t>
            </a:r>
          </a:p>
        </p:txBody>
      </p:sp>
    </p:spTree>
    <p:extLst>
      <p:ext uri="{BB962C8B-B14F-4D97-AF65-F5344CB8AC3E}">
        <p14:creationId xmlns:p14="http://schemas.microsoft.com/office/powerpoint/2010/main" val="2534588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0195" y="0"/>
            <a:ext cx="5017805" cy="10287000"/>
            <a:chOff x="0" y="0"/>
            <a:chExt cx="1321562" cy="2709333"/>
          </a:xfrm>
        </p:grpSpPr>
        <p:sp>
          <p:nvSpPr>
            <p:cNvPr id="3" name="Freeform 3"/>
            <p:cNvSpPr/>
            <p:nvPr/>
          </p:nvSpPr>
          <p:spPr>
            <a:xfrm>
              <a:off x="0" y="0"/>
              <a:ext cx="1321562" cy="2709333"/>
            </a:xfrm>
            <a:custGeom>
              <a:avLst/>
              <a:gdLst/>
              <a:ahLst/>
              <a:cxnLst/>
              <a:rect l="l" t="t" r="r" b="b"/>
              <a:pathLst>
                <a:path w="1321562" h="2709333">
                  <a:moveTo>
                    <a:pt x="0" y="0"/>
                  </a:moveTo>
                  <a:lnTo>
                    <a:pt x="1321562" y="0"/>
                  </a:lnTo>
                  <a:lnTo>
                    <a:pt x="1321562" y="2709333"/>
                  </a:lnTo>
                  <a:lnTo>
                    <a:pt x="0" y="2709333"/>
                  </a:lnTo>
                  <a:close/>
                </a:path>
              </a:pathLst>
            </a:custGeom>
            <a:solidFill>
              <a:srgbClr val="17726D"/>
            </a:solidFill>
          </p:spPr>
          <p:txBody>
            <a:bodyPr/>
            <a:lstStyle/>
            <a:p>
              <a:endParaRPr lang="zh-TW" altLang="en-US"/>
            </a:p>
          </p:txBody>
        </p:sp>
        <p:sp>
          <p:nvSpPr>
            <p:cNvPr id="4" name="TextBox 4"/>
            <p:cNvSpPr txBox="1"/>
            <p:nvPr/>
          </p:nvSpPr>
          <p:spPr>
            <a:xfrm>
              <a:off x="0" y="-47625"/>
              <a:ext cx="1321562"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7259300" y="9151339"/>
            <a:ext cx="1028700" cy="1135661"/>
            <a:chOff x="0" y="0"/>
            <a:chExt cx="270933" cy="299104"/>
          </a:xfrm>
        </p:grpSpPr>
        <p:sp>
          <p:nvSpPr>
            <p:cNvPr id="6" name="Freeform 6"/>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zh-TW" altLang="en-US"/>
            </a:p>
          </p:txBody>
        </p:sp>
        <p:sp>
          <p:nvSpPr>
            <p:cNvPr id="7" name="TextBox 7"/>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8" name="Group 8"/>
          <p:cNvGrpSpPr/>
          <p:nvPr/>
        </p:nvGrpSpPr>
        <p:grpSpPr>
          <a:xfrm>
            <a:off x="10866642" y="0"/>
            <a:ext cx="1028700" cy="1135661"/>
            <a:chOff x="0" y="0"/>
            <a:chExt cx="270933" cy="299104"/>
          </a:xfrm>
        </p:grpSpPr>
        <p:sp>
          <p:nvSpPr>
            <p:cNvPr id="9" name="Freeform 9"/>
            <p:cNvSpPr/>
            <p:nvPr/>
          </p:nvSpPr>
          <p:spPr>
            <a:xfrm>
              <a:off x="0" y="0"/>
              <a:ext cx="270933" cy="299104"/>
            </a:xfrm>
            <a:custGeom>
              <a:avLst/>
              <a:gdLst/>
              <a:ahLst/>
              <a:cxnLst/>
              <a:rect l="l" t="t" r="r" b="b"/>
              <a:pathLst>
                <a:path w="270933" h="299104">
                  <a:moveTo>
                    <a:pt x="0" y="0"/>
                  </a:moveTo>
                  <a:lnTo>
                    <a:pt x="270933" y="0"/>
                  </a:lnTo>
                  <a:lnTo>
                    <a:pt x="270933" y="299104"/>
                  </a:lnTo>
                  <a:lnTo>
                    <a:pt x="0" y="299104"/>
                  </a:lnTo>
                  <a:close/>
                </a:path>
              </a:pathLst>
            </a:custGeom>
            <a:solidFill>
              <a:srgbClr val="EAE4D2"/>
            </a:solidFill>
          </p:spPr>
          <p:txBody>
            <a:bodyPr/>
            <a:lstStyle/>
            <a:p>
              <a:endParaRPr lang="zh-TW" altLang="en-US"/>
            </a:p>
          </p:txBody>
        </p:sp>
        <p:sp>
          <p:nvSpPr>
            <p:cNvPr id="10" name="TextBox 10"/>
            <p:cNvSpPr txBox="1"/>
            <p:nvPr/>
          </p:nvSpPr>
          <p:spPr>
            <a:xfrm>
              <a:off x="0" y="-47625"/>
              <a:ext cx="270933" cy="346729"/>
            </a:xfrm>
            <a:prstGeom prst="rect">
              <a:avLst/>
            </a:prstGeom>
          </p:spPr>
          <p:txBody>
            <a:bodyPr lIns="50800" tIns="50800" rIns="50800" bIns="50800" rtlCol="0" anchor="ctr"/>
            <a:lstStyle/>
            <a:p>
              <a:pPr algn="ctr">
                <a:lnSpc>
                  <a:spcPts val="2479"/>
                </a:lnSpc>
              </a:pPr>
              <a:endParaRPr/>
            </a:p>
          </p:txBody>
        </p:sp>
      </p:grpSp>
      <p:grpSp>
        <p:nvGrpSpPr>
          <p:cNvPr id="11" name="Group 11"/>
          <p:cNvGrpSpPr/>
          <p:nvPr/>
        </p:nvGrpSpPr>
        <p:grpSpPr>
          <a:xfrm>
            <a:off x="11895342" y="1135661"/>
            <a:ext cx="5363958" cy="8015678"/>
            <a:chOff x="0" y="0"/>
            <a:chExt cx="7151943" cy="10687570"/>
          </a:xfrm>
        </p:grpSpPr>
        <p:pic>
          <p:nvPicPr>
            <p:cNvPr id="12" name="Picture 12"/>
            <p:cNvPicPr>
              <a:picLocks noChangeAspect="1"/>
            </p:cNvPicPr>
            <p:nvPr/>
          </p:nvPicPr>
          <p:blipFill>
            <a:blip r:embed="rId2"/>
            <a:srcRect l="28407" r="27008"/>
            <a:stretch>
              <a:fillRect/>
            </a:stretch>
          </p:blipFill>
          <p:spPr>
            <a:xfrm>
              <a:off x="0" y="0"/>
              <a:ext cx="7151943" cy="10687570"/>
            </a:xfrm>
            <a:prstGeom prst="rect">
              <a:avLst/>
            </a:prstGeom>
          </p:spPr>
        </p:pic>
      </p:grpSp>
      <p:grpSp>
        <p:nvGrpSpPr>
          <p:cNvPr id="13" name="Group 13"/>
          <p:cNvGrpSpPr/>
          <p:nvPr/>
        </p:nvGrpSpPr>
        <p:grpSpPr>
          <a:xfrm>
            <a:off x="3319730" y="-2408416"/>
            <a:ext cx="5402508" cy="540250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6" name="TextBox 16"/>
          <p:cNvSpPr txBox="1"/>
          <p:nvPr/>
        </p:nvSpPr>
        <p:spPr>
          <a:xfrm>
            <a:off x="1028700" y="1123950"/>
            <a:ext cx="7158103"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ABOUT US</a:t>
            </a:r>
          </a:p>
        </p:txBody>
      </p:sp>
      <p:sp>
        <p:nvSpPr>
          <p:cNvPr id="17" name="TextBox 17"/>
          <p:cNvSpPr txBox="1"/>
          <p:nvPr/>
        </p:nvSpPr>
        <p:spPr>
          <a:xfrm>
            <a:off x="1028700" y="2080260"/>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GET TO KNOW US BETTER</a:t>
            </a:r>
          </a:p>
        </p:txBody>
      </p:sp>
      <p:sp>
        <p:nvSpPr>
          <p:cNvPr id="18" name="AutoShape 18"/>
          <p:cNvSpPr/>
          <p:nvPr/>
        </p:nvSpPr>
        <p:spPr>
          <a:xfrm>
            <a:off x="1085850" y="2994092"/>
            <a:ext cx="0" cy="1442010"/>
          </a:xfrm>
          <a:prstGeom prst="line">
            <a:avLst/>
          </a:prstGeom>
          <a:ln w="76200" cap="flat">
            <a:solidFill>
              <a:srgbClr val="EAE4D2"/>
            </a:solidFill>
            <a:prstDash val="solid"/>
            <a:headEnd type="none" w="sm" len="sm"/>
            <a:tailEnd type="none" w="sm" len="sm"/>
          </a:ln>
        </p:spPr>
        <p:txBody>
          <a:bodyPr/>
          <a:lstStyle/>
          <a:p>
            <a:endParaRPr lang="zh-TW" altLang="en-US"/>
          </a:p>
        </p:txBody>
      </p:sp>
      <p:sp>
        <p:nvSpPr>
          <p:cNvPr id="19" name="TextBox 19"/>
          <p:cNvSpPr txBox="1"/>
          <p:nvPr/>
        </p:nvSpPr>
        <p:spPr>
          <a:xfrm>
            <a:off x="1028700" y="4911952"/>
            <a:ext cx="9882968" cy="4220337"/>
          </a:xfrm>
          <a:prstGeom prst="rect">
            <a:avLst/>
          </a:prstGeom>
        </p:spPr>
        <p:txBody>
          <a:bodyPr lIns="0" tIns="0" rIns="0" bIns="0" rtlCol="0" anchor="t">
            <a:spAutoFit/>
          </a:bodyPr>
          <a:lstStyle/>
          <a:p>
            <a:pPr algn="just">
              <a:lnSpc>
                <a:spcPts val="4224"/>
              </a:lnSpc>
            </a:pPr>
            <a:r>
              <a:rPr lang="en-US" sz="2400" spc="96">
                <a:solidFill>
                  <a:srgbClr val="000000"/>
                </a:solidFill>
                <a:latin typeface="Open Sans"/>
                <a:ea typeface="Open Sans"/>
                <a:cs typeface="Open Sans"/>
                <a:sym typeface="Open Sans"/>
              </a:rPr>
              <a:t>At Thynk Unlimited, we believe in the transformative power of compelling storytelling, data-driven strategies, and cutting-edge creativity. Our mission is simple: to empower businesses with strategic marketing solutions that not only elevate brand visibility but also drive tangible growth and success.</a:t>
            </a:r>
          </a:p>
          <a:p>
            <a:pPr algn="just">
              <a:lnSpc>
                <a:spcPts val="4224"/>
              </a:lnSpc>
            </a:pPr>
            <a:endParaRPr lang="en-US" sz="2400" spc="96">
              <a:solidFill>
                <a:srgbClr val="000000"/>
              </a:solidFill>
              <a:latin typeface="Open Sans"/>
              <a:ea typeface="Open Sans"/>
              <a:cs typeface="Open Sans"/>
              <a:sym typeface="Open Sans"/>
            </a:endParaRPr>
          </a:p>
          <a:p>
            <a:pPr marL="0" lvl="0" indent="0" algn="just">
              <a:lnSpc>
                <a:spcPts val="4224"/>
              </a:lnSpc>
            </a:pPr>
            <a:r>
              <a:rPr lang="en-US" sz="2400" spc="96">
                <a:solidFill>
                  <a:srgbClr val="000000"/>
                </a:solidFill>
                <a:latin typeface="Open Sans"/>
                <a:ea typeface="Open Sans"/>
                <a:cs typeface="Open Sans"/>
                <a:sym typeface="Open Sans"/>
              </a:rPr>
              <a:t>What sets us apart is not just our expertise but our commitment to understanding the unique DNA of each client.</a:t>
            </a:r>
          </a:p>
        </p:txBody>
      </p:sp>
      <p:grpSp>
        <p:nvGrpSpPr>
          <p:cNvPr id="20" name="Group 20"/>
          <p:cNvGrpSpPr/>
          <p:nvPr/>
        </p:nvGrpSpPr>
        <p:grpSpPr>
          <a:xfrm>
            <a:off x="10196488" y="1215940"/>
            <a:ext cx="715180" cy="71518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zh-TW" alt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Tree>
    <p:extLst>
      <p:ext uri="{BB962C8B-B14F-4D97-AF65-F5344CB8AC3E}">
        <p14:creationId xmlns:p14="http://schemas.microsoft.com/office/powerpoint/2010/main" val="2375932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34610" y="0"/>
            <a:ext cx="5653390" cy="10287000"/>
            <a:chOff x="0" y="0"/>
            <a:chExt cx="1488959" cy="2709333"/>
          </a:xfrm>
        </p:grpSpPr>
        <p:sp>
          <p:nvSpPr>
            <p:cNvPr id="3" name="Freeform 3"/>
            <p:cNvSpPr/>
            <p:nvPr/>
          </p:nvSpPr>
          <p:spPr>
            <a:xfrm>
              <a:off x="0" y="0"/>
              <a:ext cx="1488959" cy="2709333"/>
            </a:xfrm>
            <a:custGeom>
              <a:avLst/>
              <a:gdLst/>
              <a:ahLst/>
              <a:cxnLst/>
              <a:rect l="l" t="t" r="r" b="b"/>
              <a:pathLst>
                <a:path w="1488959" h="2709333">
                  <a:moveTo>
                    <a:pt x="0" y="0"/>
                  </a:moveTo>
                  <a:lnTo>
                    <a:pt x="1488959" y="0"/>
                  </a:lnTo>
                  <a:lnTo>
                    <a:pt x="1488959" y="2709333"/>
                  </a:lnTo>
                  <a:lnTo>
                    <a:pt x="0" y="2709333"/>
                  </a:lnTo>
                  <a:close/>
                </a:path>
              </a:pathLst>
            </a:custGeom>
            <a:solidFill>
              <a:srgbClr val="F6F6F6"/>
            </a:solidFill>
          </p:spPr>
          <p:txBody>
            <a:bodyPr/>
            <a:lstStyle/>
            <a:p>
              <a:endParaRPr lang="zh-TW" altLang="en-US"/>
            </a:p>
          </p:txBody>
        </p:sp>
        <p:sp>
          <p:nvSpPr>
            <p:cNvPr id="4" name="TextBox 4"/>
            <p:cNvSpPr txBox="1"/>
            <p:nvPr/>
          </p:nvSpPr>
          <p:spPr>
            <a:xfrm>
              <a:off x="0" y="-47625"/>
              <a:ext cx="1488959" cy="2756958"/>
            </a:xfrm>
            <a:prstGeom prst="rect">
              <a:avLst/>
            </a:prstGeom>
          </p:spPr>
          <p:txBody>
            <a:bodyPr lIns="50800" tIns="50800" rIns="50800" bIns="50800" rtlCol="0" anchor="ctr"/>
            <a:lstStyle/>
            <a:p>
              <a:pPr algn="ctr">
                <a:lnSpc>
                  <a:spcPts val="2479"/>
                </a:lnSpc>
              </a:pPr>
              <a:endParaRPr/>
            </a:p>
          </p:txBody>
        </p:sp>
      </p:grpSp>
      <p:grpSp>
        <p:nvGrpSpPr>
          <p:cNvPr id="5" name="Group 5"/>
          <p:cNvGrpSpPr>
            <a:grpSpLocks noChangeAspect="1"/>
          </p:cNvGrpSpPr>
          <p:nvPr/>
        </p:nvGrpSpPr>
        <p:grpSpPr>
          <a:xfrm>
            <a:off x="9590495" y="-1909062"/>
            <a:ext cx="7810371" cy="7810371"/>
            <a:chOff x="0" y="0"/>
            <a:chExt cx="6350000" cy="6350000"/>
          </a:xfrm>
        </p:grpSpPr>
        <p:sp>
          <p:nvSpPr>
            <p:cNvPr id="6" name="Freeform 6"/>
            <p:cNvSpPr/>
            <p:nvPr/>
          </p:nvSpPr>
          <p:spPr>
            <a:xfrm>
              <a:off x="0" y="0"/>
              <a:ext cx="6350000" cy="6350000"/>
            </a:xfrm>
            <a:custGeom>
              <a:avLst/>
              <a:gdLst/>
              <a:ahLst/>
              <a:cxnLst/>
              <a:rect l="l" t="t" r="r" b="b"/>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a:blip r:embed="rId2"/>
              <a:stretch>
                <a:fillRect l="-35756" r="-40067"/>
              </a:stretch>
            </a:blipFill>
          </p:spPr>
          <p:txBody>
            <a:bodyPr/>
            <a:lstStyle/>
            <a:p>
              <a:endParaRPr lang="zh-TW" altLang="en-US"/>
            </a:p>
          </p:txBody>
        </p:sp>
      </p:grpSp>
      <p:grpSp>
        <p:nvGrpSpPr>
          <p:cNvPr id="7" name="Group 7"/>
          <p:cNvGrpSpPr/>
          <p:nvPr/>
        </p:nvGrpSpPr>
        <p:grpSpPr>
          <a:xfrm>
            <a:off x="839945" y="2796715"/>
            <a:ext cx="877649" cy="8776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9" name="TextBox 9"/>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grpSp>
        <p:nvGrpSpPr>
          <p:cNvPr id="10" name="Group 10"/>
          <p:cNvGrpSpPr/>
          <p:nvPr/>
        </p:nvGrpSpPr>
        <p:grpSpPr>
          <a:xfrm>
            <a:off x="839945" y="6406654"/>
            <a:ext cx="877649" cy="8776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2" name="TextBox 12"/>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grpSp>
        <p:nvGrpSpPr>
          <p:cNvPr id="13" name="Group 13"/>
          <p:cNvGrpSpPr/>
          <p:nvPr/>
        </p:nvGrpSpPr>
        <p:grpSpPr>
          <a:xfrm>
            <a:off x="9590495" y="6406654"/>
            <a:ext cx="877649" cy="87764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5" name="TextBox 15"/>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03</a:t>
              </a:r>
            </a:p>
          </p:txBody>
        </p:sp>
      </p:grpSp>
      <p:grpSp>
        <p:nvGrpSpPr>
          <p:cNvPr id="16" name="Group 16"/>
          <p:cNvGrpSpPr/>
          <p:nvPr/>
        </p:nvGrpSpPr>
        <p:grpSpPr>
          <a:xfrm>
            <a:off x="17400866" y="0"/>
            <a:ext cx="863406" cy="1914819"/>
            <a:chOff x="0" y="0"/>
            <a:chExt cx="227399" cy="504314"/>
          </a:xfrm>
        </p:grpSpPr>
        <p:sp>
          <p:nvSpPr>
            <p:cNvPr id="17" name="Freeform 17"/>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zh-TW" altLang="en-US"/>
            </a:p>
          </p:txBody>
        </p:sp>
        <p:sp>
          <p:nvSpPr>
            <p:cNvPr id="18" name="TextBox 18"/>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1061650" y="8036778"/>
            <a:ext cx="3803190" cy="38031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p:cNvGrpSpPr/>
          <p:nvPr/>
        </p:nvGrpSpPr>
        <p:grpSpPr>
          <a:xfrm>
            <a:off x="0" y="10094695"/>
            <a:ext cx="18264272" cy="192305"/>
            <a:chOff x="0" y="0"/>
            <a:chExt cx="4810343" cy="50648"/>
          </a:xfrm>
        </p:grpSpPr>
        <p:sp>
          <p:nvSpPr>
            <p:cNvPr id="23" name="Freeform 23"/>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txBody>
            <a:bodyPr/>
            <a:lstStyle/>
            <a:p>
              <a:endParaRPr lang="zh-TW" altLang="en-US"/>
            </a:p>
          </p:txBody>
        </p:sp>
        <p:sp>
          <p:nvSpPr>
            <p:cNvPr id="24" name="TextBox 24"/>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sp>
        <p:nvSpPr>
          <p:cNvPr id="25" name="TextBox 25"/>
          <p:cNvSpPr txBox="1"/>
          <p:nvPr/>
        </p:nvSpPr>
        <p:spPr>
          <a:xfrm>
            <a:off x="839945" y="552744"/>
            <a:ext cx="7149728"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PROBLEMS</a:t>
            </a:r>
          </a:p>
        </p:txBody>
      </p:sp>
      <p:sp>
        <p:nvSpPr>
          <p:cNvPr id="26" name="TextBox 26"/>
          <p:cNvSpPr txBox="1"/>
          <p:nvPr/>
        </p:nvSpPr>
        <p:spPr>
          <a:xfrm>
            <a:off x="839945" y="1518579"/>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WE WILL SOLVE THE PROBLEMS</a:t>
            </a:r>
          </a:p>
        </p:txBody>
      </p:sp>
      <p:sp>
        <p:nvSpPr>
          <p:cNvPr id="27" name="TextBox 27"/>
          <p:cNvSpPr txBox="1"/>
          <p:nvPr/>
        </p:nvSpPr>
        <p:spPr>
          <a:xfrm>
            <a:off x="1925690" y="2982911"/>
            <a:ext cx="4877173"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Lack of Brand Visibility</a:t>
            </a:r>
          </a:p>
        </p:txBody>
      </p:sp>
      <p:sp>
        <p:nvSpPr>
          <p:cNvPr id="28" name="TextBox 28"/>
          <p:cNvSpPr txBox="1"/>
          <p:nvPr/>
        </p:nvSpPr>
        <p:spPr>
          <a:xfrm>
            <a:off x="1925690" y="6592851"/>
            <a:ext cx="4877173"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Ineffective Digital Presence</a:t>
            </a:r>
          </a:p>
        </p:txBody>
      </p:sp>
      <p:sp>
        <p:nvSpPr>
          <p:cNvPr id="29" name="TextBox 29"/>
          <p:cNvSpPr txBox="1"/>
          <p:nvPr/>
        </p:nvSpPr>
        <p:spPr>
          <a:xfrm>
            <a:off x="10676240" y="6592851"/>
            <a:ext cx="6724626" cy="464820"/>
          </a:xfrm>
          <a:prstGeom prst="rect">
            <a:avLst/>
          </a:prstGeom>
        </p:spPr>
        <p:txBody>
          <a:bodyPr lIns="0" tIns="0" rIns="0" bIns="0" rtlCol="0" anchor="t">
            <a:spAutoFit/>
          </a:bodyPr>
          <a:lstStyle/>
          <a:p>
            <a:pPr algn="l">
              <a:lnSpc>
                <a:spcPts val="3779"/>
              </a:lnSpc>
            </a:pPr>
            <a:r>
              <a:rPr lang="en-US" sz="2699" b="1">
                <a:solidFill>
                  <a:srgbClr val="000000"/>
                </a:solidFill>
                <a:latin typeface="Inter Bold"/>
                <a:ea typeface="Inter Bold"/>
                <a:cs typeface="Inter Bold"/>
                <a:sym typeface="Inter Bold"/>
              </a:rPr>
              <a:t>Lack of Targeted Lead Generation</a:t>
            </a:r>
          </a:p>
        </p:txBody>
      </p:sp>
      <p:sp>
        <p:nvSpPr>
          <p:cNvPr id="30" name="TextBox 30"/>
          <p:cNvSpPr txBox="1"/>
          <p:nvPr/>
        </p:nvSpPr>
        <p:spPr>
          <a:xfrm>
            <a:off x="1925690" y="3598164"/>
            <a:ext cx="6724626"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Many businesses struggle with gaining visibility in a saturated market. Our solution involves a comprehensive analysis of your brand, audience, and competitors, leading to the development of a strategic branding.</a:t>
            </a:r>
          </a:p>
        </p:txBody>
      </p:sp>
      <p:sp>
        <p:nvSpPr>
          <p:cNvPr id="31" name="TextBox 31"/>
          <p:cNvSpPr txBox="1"/>
          <p:nvPr/>
        </p:nvSpPr>
        <p:spPr>
          <a:xfrm>
            <a:off x="1925690" y="7208103"/>
            <a:ext cx="6724626"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Weak online presence can hinder business growth. Our agency offers an integrated approach to digital marketing, covering SEO optimization, social media management, content marketing, and more.</a:t>
            </a:r>
          </a:p>
        </p:txBody>
      </p:sp>
      <p:sp>
        <p:nvSpPr>
          <p:cNvPr id="32" name="TextBox 32"/>
          <p:cNvSpPr txBox="1"/>
          <p:nvPr/>
        </p:nvSpPr>
        <p:spPr>
          <a:xfrm>
            <a:off x="10676240" y="7208103"/>
            <a:ext cx="6724626" cy="230314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a:ea typeface="Open Sans"/>
                <a:cs typeface="Open Sans"/>
                <a:sym typeface="Open Sans"/>
              </a:rPr>
              <a:t>Many businesses struggle with generating quality leads that convert into customers. Our solution involves a meticulous understanding of your target audience, allowing us to develop highly targeted lead generation campaigns.</a:t>
            </a:r>
          </a:p>
        </p:txBody>
      </p:sp>
      <p:grpSp>
        <p:nvGrpSpPr>
          <p:cNvPr id="33" name="Group 33"/>
          <p:cNvGrpSpPr/>
          <p:nvPr/>
        </p:nvGrpSpPr>
        <p:grpSpPr>
          <a:xfrm>
            <a:off x="9232905" y="671110"/>
            <a:ext cx="715180" cy="71518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txBody>
            <a:bodyPr/>
            <a:lstStyle/>
            <a:p>
              <a:endParaRPr lang="zh-TW" altLang="en-US"/>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Tree>
    <p:extLst>
      <p:ext uri="{BB962C8B-B14F-4D97-AF65-F5344CB8AC3E}">
        <p14:creationId xmlns:p14="http://schemas.microsoft.com/office/powerpoint/2010/main" val="129016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9945" y="6515138"/>
            <a:ext cx="6028378" cy="2314864"/>
            <a:chOff x="0" y="0"/>
            <a:chExt cx="8037837" cy="3086485"/>
          </a:xfrm>
        </p:grpSpPr>
        <p:pic>
          <p:nvPicPr>
            <p:cNvPr id="3" name="Picture 3"/>
            <p:cNvPicPr>
              <a:picLocks noChangeAspect="1"/>
            </p:cNvPicPr>
            <p:nvPr/>
          </p:nvPicPr>
          <p:blipFill>
            <a:blip r:embed="rId2"/>
            <a:srcRect t="16242" b="16242"/>
            <a:stretch>
              <a:fillRect/>
            </a:stretch>
          </p:blipFill>
          <p:spPr>
            <a:xfrm>
              <a:off x="0" y="0"/>
              <a:ext cx="8037837" cy="3086485"/>
            </a:xfrm>
            <a:prstGeom prst="rect">
              <a:avLst/>
            </a:prstGeom>
          </p:spPr>
        </p:pic>
      </p:grpSp>
      <p:grpSp>
        <p:nvGrpSpPr>
          <p:cNvPr id="4" name="Group 4"/>
          <p:cNvGrpSpPr/>
          <p:nvPr/>
        </p:nvGrpSpPr>
        <p:grpSpPr>
          <a:xfrm>
            <a:off x="839945" y="4024168"/>
            <a:ext cx="6028378" cy="2314864"/>
            <a:chOff x="0" y="0"/>
            <a:chExt cx="8037837" cy="3086485"/>
          </a:xfrm>
        </p:grpSpPr>
        <p:pic>
          <p:nvPicPr>
            <p:cNvPr id="5" name="Picture 5"/>
            <p:cNvPicPr>
              <a:picLocks noChangeAspect="1"/>
            </p:cNvPicPr>
            <p:nvPr/>
          </p:nvPicPr>
          <p:blipFill>
            <a:blip r:embed="rId3"/>
            <a:srcRect t="24931" b="6701"/>
            <a:stretch>
              <a:fillRect/>
            </a:stretch>
          </p:blipFill>
          <p:spPr>
            <a:xfrm>
              <a:off x="0" y="0"/>
              <a:ext cx="8037837" cy="3086485"/>
            </a:xfrm>
            <a:prstGeom prst="rect">
              <a:avLst/>
            </a:prstGeom>
          </p:spPr>
        </p:pic>
      </p:grpSp>
      <p:sp>
        <p:nvSpPr>
          <p:cNvPr id="6" name="TextBox 6"/>
          <p:cNvSpPr txBox="1"/>
          <p:nvPr/>
        </p:nvSpPr>
        <p:spPr>
          <a:xfrm>
            <a:off x="839945" y="552744"/>
            <a:ext cx="6818840"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SOLUTIONS</a:t>
            </a:r>
          </a:p>
        </p:txBody>
      </p:sp>
      <p:sp>
        <p:nvSpPr>
          <p:cNvPr id="7" name="TextBox 7"/>
          <p:cNvSpPr txBox="1"/>
          <p:nvPr/>
        </p:nvSpPr>
        <p:spPr>
          <a:xfrm>
            <a:off x="839945" y="1518579"/>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SOLUTIONS OF THE PROBLEMS</a:t>
            </a:r>
          </a:p>
        </p:txBody>
      </p:sp>
      <p:grpSp>
        <p:nvGrpSpPr>
          <p:cNvPr id="8" name="Group 8"/>
          <p:cNvGrpSpPr/>
          <p:nvPr/>
        </p:nvGrpSpPr>
        <p:grpSpPr>
          <a:xfrm>
            <a:off x="7718306" y="0"/>
            <a:ext cx="10569694" cy="10287000"/>
            <a:chOff x="0" y="0"/>
            <a:chExt cx="2783788" cy="2709333"/>
          </a:xfrm>
        </p:grpSpPr>
        <p:sp>
          <p:nvSpPr>
            <p:cNvPr id="9" name="Freeform 9"/>
            <p:cNvSpPr/>
            <p:nvPr/>
          </p:nvSpPr>
          <p:spPr>
            <a:xfrm>
              <a:off x="0" y="0"/>
              <a:ext cx="2783788" cy="2709333"/>
            </a:xfrm>
            <a:custGeom>
              <a:avLst/>
              <a:gdLst/>
              <a:ahLst/>
              <a:cxnLst/>
              <a:rect l="l" t="t" r="r" b="b"/>
              <a:pathLst>
                <a:path w="2783788" h="2709333">
                  <a:moveTo>
                    <a:pt x="0" y="0"/>
                  </a:moveTo>
                  <a:lnTo>
                    <a:pt x="2783788" y="0"/>
                  </a:lnTo>
                  <a:lnTo>
                    <a:pt x="2783788" y="2709333"/>
                  </a:lnTo>
                  <a:lnTo>
                    <a:pt x="0" y="2709333"/>
                  </a:lnTo>
                  <a:close/>
                </a:path>
              </a:pathLst>
            </a:custGeom>
            <a:solidFill>
              <a:srgbClr val="17726D"/>
            </a:solidFill>
          </p:spPr>
          <p:txBody>
            <a:bodyPr/>
            <a:lstStyle/>
            <a:p>
              <a:endParaRPr lang="zh-TW" altLang="en-US"/>
            </a:p>
          </p:txBody>
        </p:sp>
        <p:sp>
          <p:nvSpPr>
            <p:cNvPr id="10" name="TextBox 10"/>
            <p:cNvSpPr txBox="1"/>
            <p:nvPr/>
          </p:nvSpPr>
          <p:spPr>
            <a:xfrm>
              <a:off x="0" y="-47625"/>
              <a:ext cx="2783788" cy="2756958"/>
            </a:xfrm>
            <a:prstGeom prst="rect">
              <a:avLst/>
            </a:prstGeom>
          </p:spPr>
          <p:txBody>
            <a:bodyPr lIns="50800" tIns="50800" rIns="50800" bIns="50800" rtlCol="0" anchor="ctr"/>
            <a:lstStyle/>
            <a:p>
              <a:pPr algn="ctr">
                <a:lnSpc>
                  <a:spcPts val="2479"/>
                </a:lnSpc>
              </a:pPr>
              <a:endParaRPr/>
            </a:p>
          </p:txBody>
        </p:sp>
      </p:grpSp>
      <p:sp>
        <p:nvSpPr>
          <p:cNvPr id="11" name="Freeform 11"/>
          <p:cNvSpPr/>
          <p:nvPr/>
        </p:nvSpPr>
        <p:spPr>
          <a:xfrm>
            <a:off x="839945" y="925830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2" name="TextBox 12"/>
          <p:cNvSpPr txBox="1"/>
          <p:nvPr/>
        </p:nvSpPr>
        <p:spPr>
          <a:xfrm>
            <a:off x="1572282" y="9265196"/>
            <a:ext cx="3191396" cy="422275"/>
          </a:xfrm>
          <a:prstGeom prst="rect">
            <a:avLst/>
          </a:prstGeom>
        </p:spPr>
        <p:txBody>
          <a:bodyPr lIns="0" tIns="0" rIns="0" bIns="0" rtlCol="0" anchor="t">
            <a:spAutoFit/>
          </a:bodyPr>
          <a:lstStyle/>
          <a:p>
            <a:pPr algn="l">
              <a:lnSpc>
                <a:spcPts val="3499"/>
              </a:lnSpc>
            </a:pPr>
            <a:r>
              <a:rPr lang="en-US" sz="2499" b="1">
                <a:solidFill>
                  <a:srgbClr val="000000"/>
                </a:solidFill>
                <a:latin typeface="Open Sans Semi-Bold"/>
                <a:ea typeface="Open Sans Semi-Bold"/>
                <a:cs typeface="Open Sans Semi-Bold"/>
                <a:sym typeface="Open Sans Semi-Bold"/>
              </a:rPr>
              <a:t>Thynk Unlimited</a:t>
            </a:r>
          </a:p>
        </p:txBody>
      </p:sp>
      <p:sp>
        <p:nvSpPr>
          <p:cNvPr id="13" name="AutoShape 13"/>
          <p:cNvSpPr/>
          <p:nvPr/>
        </p:nvSpPr>
        <p:spPr>
          <a:xfrm flipV="1">
            <a:off x="839945" y="2324009"/>
            <a:ext cx="1858299" cy="0"/>
          </a:xfrm>
          <a:prstGeom prst="line">
            <a:avLst/>
          </a:prstGeom>
          <a:ln w="76200" cap="flat">
            <a:solidFill>
              <a:srgbClr val="EAE4D2"/>
            </a:solidFill>
            <a:prstDash val="solid"/>
            <a:headEnd type="none" w="sm" len="sm"/>
            <a:tailEnd type="none" w="sm" len="sm"/>
          </a:ln>
        </p:spPr>
        <p:txBody>
          <a:bodyPr/>
          <a:lstStyle/>
          <a:p>
            <a:endParaRPr lang="zh-TW" altLang="en-US"/>
          </a:p>
        </p:txBody>
      </p:sp>
      <p:grpSp>
        <p:nvGrpSpPr>
          <p:cNvPr id="14" name="Group 14"/>
          <p:cNvGrpSpPr/>
          <p:nvPr/>
        </p:nvGrpSpPr>
        <p:grpSpPr>
          <a:xfrm>
            <a:off x="8493611" y="595884"/>
            <a:ext cx="877649" cy="87764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6" name="TextBox 16"/>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sp>
        <p:nvSpPr>
          <p:cNvPr id="17" name="TextBox 17"/>
          <p:cNvSpPr txBox="1"/>
          <p:nvPr/>
        </p:nvSpPr>
        <p:spPr>
          <a:xfrm>
            <a:off x="9579356" y="782081"/>
            <a:ext cx="7641844" cy="464820"/>
          </a:xfrm>
          <a:prstGeom prst="rect">
            <a:avLst/>
          </a:prstGeom>
        </p:spPr>
        <p:txBody>
          <a:bodyPr lIns="0" tIns="0" rIns="0" bIns="0" rtlCol="0" anchor="t">
            <a:spAutoFit/>
          </a:bodyPr>
          <a:lstStyle/>
          <a:p>
            <a:pPr algn="l">
              <a:lnSpc>
                <a:spcPts val="3779"/>
              </a:lnSpc>
            </a:pPr>
            <a:r>
              <a:rPr lang="en-US" sz="2699" b="1">
                <a:solidFill>
                  <a:srgbClr val="FFFFFF"/>
                </a:solidFill>
                <a:latin typeface="Inter Bold"/>
                <a:ea typeface="Inter Bold"/>
                <a:cs typeface="Inter Bold"/>
                <a:sym typeface="Inter Bold"/>
              </a:rPr>
              <a:t>Lack of Brand Visibility</a:t>
            </a:r>
          </a:p>
        </p:txBody>
      </p:sp>
      <p:sp>
        <p:nvSpPr>
          <p:cNvPr id="18" name="TextBox 18"/>
          <p:cNvSpPr txBox="1"/>
          <p:nvPr/>
        </p:nvSpPr>
        <p:spPr>
          <a:xfrm>
            <a:off x="9579356" y="1397333"/>
            <a:ext cx="7641844" cy="1836420"/>
          </a:xfrm>
          <a:prstGeom prst="rect">
            <a:avLst/>
          </a:prstGeom>
        </p:spPr>
        <p:txBody>
          <a:bodyPr lIns="0" tIns="0" rIns="0" bIns="0" rtlCol="0" anchor="t">
            <a:spAutoFit/>
          </a:bodyPr>
          <a:lstStyle/>
          <a:p>
            <a:pPr marL="0" lvl="0" indent="0" algn="just">
              <a:lnSpc>
                <a:spcPts val="3720"/>
              </a:lnSpc>
            </a:pPr>
            <a:r>
              <a:rPr lang="en-US" sz="2400">
                <a:solidFill>
                  <a:srgbClr val="FFFFFF"/>
                </a:solidFill>
                <a:latin typeface="Open Sans"/>
                <a:ea typeface="Open Sans"/>
                <a:cs typeface="Open Sans"/>
                <a:sym typeface="Open Sans"/>
              </a:rPr>
              <a:t>By defining your unique value proposition and creating a consistent brand identity, we ensure your business stands out and remains memorable in the minds of your target audience.</a:t>
            </a:r>
          </a:p>
        </p:txBody>
      </p:sp>
      <p:grpSp>
        <p:nvGrpSpPr>
          <p:cNvPr id="19" name="Group 19"/>
          <p:cNvGrpSpPr/>
          <p:nvPr/>
        </p:nvGrpSpPr>
        <p:grpSpPr>
          <a:xfrm>
            <a:off x="8493611" y="3729081"/>
            <a:ext cx="877649" cy="87764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21" name="TextBox 21"/>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sp>
        <p:nvSpPr>
          <p:cNvPr id="22" name="TextBox 22"/>
          <p:cNvSpPr txBox="1"/>
          <p:nvPr/>
        </p:nvSpPr>
        <p:spPr>
          <a:xfrm>
            <a:off x="9579356" y="3915277"/>
            <a:ext cx="7641844" cy="464820"/>
          </a:xfrm>
          <a:prstGeom prst="rect">
            <a:avLst/>
          </a:prstGeom>
        </p:spPr>
        <p:txBody>
          <a:bodyPr lIns="0" tIns="0" rIns="0" bIns="0" rtlCol="0" anchor="t">
            <a:spAutoFit/>
          </a:bodyPr>
          <a:lstStyle/>
          <a:p>
            <a:pPr algn="l">
              <a:lnSpc>
                <a:spcPts val="3779"/>
              </a:lnSpc>
            </a:pPr>
            <a:r>
              <a:rPr lang="en-US" sz="2699" b="1">
                <a:solidFill>
                  <a:srgbClr val="FFFFFF"/>
                </a:solidFill>
                <a:latin typeface="Inter Bold"/>
                <a:ea typeface="Inter Bold"/>
                <a:cs typeface="Inter Bold"/>
                <a:sym typeface="Inter Bold"/>
              </a:rPr>
              <a:t>Ineffective Digital Presence</a:t>
            </a:r>
          </a:p>
        </p:txBody>
      </p:sp>
      <p:sp>
        <p:nvSpPr>
          <p:cNvPr id="23" name="TextBox 23"/>
          <p:cNvSpPr txBox="1"/>
          <p:nvPr/>
        </p:nvSpPr>
        <p:spPr>
          <a:xfrm>
            <a:off x="9579356" y="4530530"/>
            <a:ext cx="7641844" cy="1836420"/>
          </a:xfrm>
          <a:prstGeom prst="rect">
            <a:avLst/>
          </a:prstGeom>
        </p:spPr>
        <p:txBody>
          <a:bodyPr lIns="0" tIns="0" rIns="0" bIns="0" rtlCol="0" anchor="t">
            <a:spAutoFit/>
          </a:bodyPr>
          <a:lstStyle/>
          <a:p>
            <a:pPr marL="0" lvl="0" indent="0" algn="just">
              <a:lnSpc>
                <a:spcPts val="3720"/>
              </a:lnSpc>
            </a:pPr>
            <a:r>
              <a:rPr lang="en-US" sz="2400">
                <a:solidFill>
                  <a:srgbClr val="FFFFFF"/>
                </a:solidFill>
                <a:latin typeface="Open Sans"/>
                <a:ea typeface="Open Sans"/>
                <a:cs typeface="Open Sans"/>
                <a:sym typeface="Open Sans"/>
              </a:rPr>
              <a:t>Through data-driven insights, we tailor strategies to maximize online visibility, engage your audience, and drive meaningful interactions, converting online engagements into tangible business outcomes.</a:t>
            </a:r>
          </a:p>
        </p:txBody>
      </p:sp>
      <p:grpSp>
        <p:nvGrpSpPr>
          <p:cNvPr id="24" name="Group 24"/>
          <p:cNvGrpSpPr/>
          <p:nvPr/>
        </p:nvGrpSpPr>
        <p:grpSpPr>
          <a:xfrm>
            <a:off x="8493611" y="6862277"/>
            <a:ext cx="877649" cy="87764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26" name="TextBox 26"/>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sp>
        <p:nvSpPr>
          <p:cNvPr id="27" name="TextBox 27"/>
          <p:cNvSpPr txBox="1"/>
          <p:nvPr/>
        </p:nvSpPr>
        <p:spPr>
          <a:xfrm>
            <a:off x="9579356" y="7048474"/>
            <a:ext cx="7641844" cy="464820"/>
          </a:xfrm>
          <a:prstGeom prst="rect">
            <a:avLst/>
          </a:prstGeom>
        </p:spPr>
        <p:txBody>
          <a:bodyPr lIns="0" tIns="0" rIns="0" bIns="0" rtlCol="0" anchor="t">
            <a:spAutoFit/>
          </a:bodyPr>
          <a:lstStyle/>
          <a:p>
            <a:pPr algn="l">
              <a:lnSpc>
                <a:spcPts val="3779"/>
              </a:lnSpc>
            </a:pPr>
            <a:r>
              <a:rPr lang="en-US" sz="2699" b="1">
                <a:solidFill>
                  <a:srgbClr val="FFFFFF"/>
                </a:solidFill>
                <a:latin typeface="Inter Bold"/>
                <a:ea typeface="Inter Bold"/>
                <a:cs typeface="Inter Bold"/>
                <a:sym typeface="Inter Bold"/>
              </a:rPr>
              <a:t>Lack of Targeted Lead Generation</a:t>
            </a:r>
          </a:p>
        </p:txBody>
      </p:sp>
      <p:sp>
        <p:nvSpPr>
          <p:cNvPr id="28" name="TextBox 28"/>
          <p:cNvSpPr txBox="1"/>
          <p:nvPr/>
        </p:nvSpPr>
        <p:spPr>
          <a:xfrm>
            <a:off x="9579356" y="7663726"/>
            <a:ext cx="7641844" cy="1836420"/>
          </a:xfrm>
          <a:prstGeom prst="rect">
            <a:avLst/>
          </a:prstGeom>
        </p:spPr>
        <p:txBody>
          <a:bodyPr lIns="0" tIns="0" rIns="0" bIns="0" rtlCol="0" anchor="t">
            <a:spAutoFit/>
          </a:bodyPr>
          <a:lstStyle/>
          <a:p>
            <a:pPr marL="0" lvl="0" indent="0" algn="just">
              <a:lnSpc>
                <a:spcPts val="3720"/>
              </a:lnSpc>
            </a:pPr>
            <a:r>
              <a:rPr lang="en-US" sz="2400">
                <a:solidFill>
                  <a:srgbClr val="FFFFFF"/>
                </a:solidFill>
                <a:latin typeface="Open Sans"/>
                <a:ea typeface="Open Sans"/>
                <a:cs typeface="Open Sans"/>
                <a:sym typeface="Open Sans"/>
              </a:rPr>
              <a:t>By leveraging strategic content, paid advertising, and personalized engagement tactics, we ensure that your marketing efforts are focused on reaching and converting the right audience.</a:t>
            </a:r>
          </a:p>
        </p:txBody>
      </p:sp>
    </p:spTree>
    <p:extLst>
      <p:ext uri="{BB962C8B-B14F-4D97-AF65-F5344CB8AC3E}">
        <p14:creationId xmlns:p14="http://schemas.microsoft.com/office/powerpoint/2010/main" val="350232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2">
            <a:extLst>
              <a:ext uri="{FF2B5EF4-FFF2-40B4-BE49-F238E27FC236}">
                <a16:creationId xmlns:a16="http://schemas.microsoft.com/office/drawing/2014/main" id="{8C57DB25-1181-27BC-A224-2FC9B927C595}"/>
              </a:ext>
            </a:extLst>
          </p:cNvPr>
          <p:cNvGrpSpPr/>
          <p:nvPr/>
        </p:nvGrpSpPr>
        <p:grpSpPr>
          <a:xfrm rot="10800000">
            <a:off x="-5778014" y="-24268"/>
            <a:ext cx="13352049" cy="8581197"/>
            <a:chOff x="0" y="-47625"/>
            <a:chExt cx="710790" cy="454025"/>
          </a:xfrm>
        </p:grpSpPr>
        <p:sp>
          <p:nvSpPr>
            <p:cNvPr id="56" name="Freeform 3">
              <a:extLst>
                <a:ext uri="{FF2B5EF4-FFF2-40B4-BE49-F238E27FC236}">
                  <a16:creationId xmlns:a16="http://schemas.microsoft.com/office/drawing/2014/main" id="{CB377816-8885-8396-6905-87A373C19BA2}"/>
                </a:ext>
              </a:extLst>
            </p:cNvPr>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57" name="TextBox 4">
              <a:extLst>
                <a:ext uri="{FF2B5EF4-FFF2-40B4-BE49-F238E27FC236}">
                  <a16:creationId xmlns:a16="http://schemas.microsoft.com/office/drawing/2014/main" id="{430A665D-B36E-06E1-8FEB-5A6358C07619}"/>
                </a:ext>
              </a:extLst>
            </p:cNvPr>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sp>
        <p:nvSpPr>
          <p:cNvPr id="2" name="TextBox 2"/>
          <p:cNvSpPr txBox="1"/>
          <p:nvPr/>
        </p:nvSpPr>
        <p:spPr>
          <a:xfrm>
            <a:off x="-4199209" y="1060245"/>
            <a:ext cx="15529061" cy="997902"/>
          </a:xfrm>
          <a:prstGeom prst="rect">
            <a:avLst/>
          </a:prstGeom>
        </p:spPr>
        <p:txBody>
          <a:bodyPr wrap="square" lIns="0" tIns="0" rIns="0" bIns="0" rtlCol="0" anchor="t">
            <a:spAutoFit/>
          </a:bodyPr>
          <a:lstStyle/>
          <a:p>
            <a:pPr marL="0" lvl="0" indent="0" algn="ctr">
              <a:lnSpc>
                <a:spcPts val="8400"/>
              </a:lnSpc>
            </a:pPr>
            <a:r>
              <a:rPr lang="zh-TW" altLang="en-US" sz="6000" b="1" spc="300">
                <a:latin typeface="Helios Extended Bold"/>
                <a:ea typeface="Helios Extended Bold"/>
                <a:cs typeface="Helios Extended Bold"/>
                <a:sym typeface="Helios Extended Bold"/>
              </a:rPr>
              <a:t>主要服務</a:t>
            </a:r>
            <a:endParaRPr lang="en-US" sz="6000" b="1" spc="300">
              <a:latin typeface="Helios Extended Bold"/>
              <a:ea typeface="Helios Extended Bold"/>
              <a:cs typeface="Helios Extended Bold"/>
              <a:sym typeface="Helios Extended Bold"/>
            </a:endParaRPr>
          </a:p>
        </p:txBody>
      </p:sp>
      <p:grpSp>
        <p:nvGrpSpPr>
          <p:cNvPr id="16" name="Group 16"/>
          <p:cNvGrpSpPr/>
          <p:nvPr/>
        </p:nvGrpSpPr>
        <p:grpSpPr>
          <a:xfrm>
            <a:off x="17010810" y="1014140"/>
            <a:ext cx="248490" cy="263050"/>
            <a:chOff x="0" y="-47625"/>
            <a:chExt cx="812800" cy="860425"/>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AutoShape 19"/>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zh-TW" altLang="en-US"/>
          </a:p>
        </p:txBody>
      </p:sp>
      <p:grpSp>
        <p:nvGrpSpPr>
          <p:cNvPr id="14" name="Group 6">
            <a:extLst>
              <a:ext uri="{FF2B5EF4-FFF2-40B4-BE49-F238E27FC236}">
                <a16:creationId xmlns:a16="http://schemas.microsoft.com/office/drawing/2014/main" id="{06A467C9-2F8D-0555-0A9B-81F5C5694F72}"/>
              </a:ext>
            </a:extLst>
          </p:cNvPr>
          <p:cNvGrpSpPr/>
          <p:nvPr/>
        </p:nvGrpSpPr>
        <p:grpSpPr>
          <a:xfrm>
            <a:off x="11042753" y="1803098"/>
            <a:ext cx="3353359" cy="3353360"/>
            <a:chOff x="0" y="0"/>
            <a:chExt cx="812800" cy="812800"/>
          </a:xfrm>
        </p:grpSpPr>
        <p:sp>
          <p:nvSpPr>
            <p:cNvPr id="12" name="Freeform 7">
              <a:extLst>
                <a:ext uri="{FF2B5EF4-FFF2-40B4-BE49-F238E27FC236}">
                  <a16:creationId xmlns:a16="http://schemas.microsoft.com/office/drawing/2014/main" id="{64145373-4EEB-46B9-A6AD-5E3B4C8279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3" name="TextBox 8">
              <a:extLst>
                <a:ext uri="{FF2B5EF4-FFF2-40B4-BE49-F238E27FC236}">
                  <a16:creationId xmlns:a16="http://schemas.microsoft.com/office/drawing/2014/main" id="{5DA3292B-FC8D-82C3-719C-BCD602D9B1A5}"/>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33" name="Group 6">
            <a:extLst>
              <a:ext uri="{FF2B5EF4-FFF2-40B4-BE49-F238E27FC236}">
                <a16:creationId xmlns:a16="http://schemas.microsoft.com/office/drawing/2014/main" id="{FCB8D12E-CFB5-2217-474B-042A38100085}"/>
              </a:ext>
            </a:extLst>
          </p:cNvPr>
          <p:cNvGrpSpPr/>
          <p:nvPr/>
        </p:nvGrpSpPr>
        <p:grpSpPr>
          <a:xfrm>
            <a:off x="8725295" y="5575061"/>
            <a:ext cx="3353359" cy="3353360"/>
            <a:chOff x="0" y="0"/>
            <a:chExt cx="812800" cy="812800"/>
          </a:xfrm>
        </p:grpSpPr>
        <p:sp>
          <p:nvSpPr>
            <p:cNvPr id="20" name="Freeform 7">
              <a:extLst>
                <a:ext uri="{FF2B5EF4-FFF2-40B4-BE49-F238E27FC236}">
                  <a16:creationId xmlns:a16="http://schemas.microsoft.com/office/drawing/2014/main" id="{764A5F59-A70A-8CCA-AC74-1F8590D3A6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32" name="TextBox 8">
              <a:extLst>
                <a:ext uri="{FF2B5EF4-FFF2-40B4-BE49-F238E27FC236}">
                  <a16:creationId xmlns:a16="http://schemas.microsoft.com/office/drawing/2014/main" id="{850DB89F-43E7-7504-E6A5-E958756395FE}"/>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42" name="Group 6">
            <a:extLst>
              <a:ext uri="{FF2B5EF4-FFF2-40B4-BE49-F238E27FC236}">
                <a16:creationId xmlns:a16="http://schemas.microsoft.com/office/drawing/2014/main" id="{F4B75714-81EB-93D7-8996-0DD1B1815D72}"/>
              </a:ext>
            </a:extLst>
          </p:cNvPr>
          <p:cNvGrpSpPr/>
          <p:nvPr/>
        </p:nvGrpSpPr>
        <p:grpSpPr>
          <a:xfrm>
            <a:off x="13507019" y="5564572"/>
            <a:ext cx="3353359" cy="3353360"/>
            <a:chOff x="0" y="0"/>
            <a:chExt cx="812800" cy="812800"/>
          </a:xfrm>
        </p:grpSpPr>
        <p:sp>
          <p:nvSpPr>
            <p:cNvPr id="36" name="Freeform 7">
              <a:extLst>
                <a:ext uri="{FF2B5EF4-FFF2-40B4-BE49-F238E27FC236}">
                  <a16:creationId xmlns:a16="http://schemas.microsoft.com/office/drawing/2014/main" id="{CA735B40-EDA2-1955-BE04-31CAB0B2BF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40" name="TextBox 8">
              <a:extLst>
                <a:ext uri="{FF2B5EF4-FFF2-40B4-BE49-F238E27FC236}">
                  <a16:creationId xmlns:a16="http://schemas.microsoft.com/office/drawing/2014/main" id="{C899393A-13E6-DA02-7E38-9314469064B5}"/>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44" name="TextBox 10">
            <a:extLst>
              <a:ext uri="{FF2B5EF4-FFF2-40B4-BE49-F238E27FC236}">
                <a16:creationId xmlns:a16="http://schemas.microsoft.com/office/drawing/2014/main" id="{4BBE6FC6-A612-C7EF-5BAD-C5F78BEA0C2B}"/>
              </a:ext>
            </a:extLst>
          </p:cNvPr>
          <p:cNvSpPr txBox="1"/>
          <p:nvPr/>
        </p:nvSpPr>
        <p:spPr>
          <a:xfrm>
            <a:off x="8018864" y="6508335"/>
            <a:ext cx="4775418" cy="452753"/>
          </a:xfrm>
          <a:prstGeom prst="rect">
            <a:avLst/>
          </a:prstGeom>
        </p:spPr>
        <p:txBody>
          <a:bodyPr lIns="0" tIns="0" rIns="0" bIns="0" rtlCol="0" anchor="t">
            <a:spAutoFit/>
          </a:bodyPr>
          <a:lstStyle/>
          <a:p>
            <a:pPr marL="0" lvl="0" indent="0" algn="ctr">
              <a:lnSpc>
                <a:spcPts val="3519"/>
              </a:lnSpc>
            </a:pPr>
            <a:r>
              <a:rPr lang="zh-TW" altLang="en-US" sz="3200" spc="219">
                <a:solidFill>
                  <a:srgbClr val="000000"/>
                </a:solidFill>
                <a:latin typeface="Lato"/>
                <a:ea typeface="Lato"/>
                <a:cs typeface="Lato"/>
                <a:sym typeface="Lato"/>
              </a:rPr>
              <a:t>一站式服務</a:t>
            </a:r>
            <a:endParaRPr lang="en-US" sz="3200" spc="219">
              <a:solidFill>
                <a:srgbClr val="000000"/>
              </a:solidFill>
              <a:latin typeface="Lato"/>
              <a:ea typeface="Lato"/>
              <a:cs typeface="Lato"/>
              <a:sym typeface="Lato"/>
            </a:endParaRPr>
          </a:p>
        </p:txBody>
      </p:sp>
      <p:sp>
        <p:nvSpPr>
          <p:cNvPr id="46" name="TextBox 10">
            <a:extLst>
              <a:ext uri="{FF2B5EF4-FFF2-40B4-BE49-F238E27FC236}">
                <a16:creationId xmlns:a16="http://schemas.microsoft.com/office/drawing/2014/main" id="{730C1DF9-8734-22E2-01D1-CC1498A14945}"/>
              </a:ext>
            </a:extLst>
          </p:cNvPr>
          <p:cNvSpPr txBox="1"/>
          <p:nvPr/>
        </p:nvSpPr>
        <p:spPr>
          <a:xfrm>
            <a:off x="10326717" y="3257249"/>
            <a:ext cx="4775418" cy="452753"/>
          </a:xfrm>
          <a:prstGeom prst="rect">
            <a:avLst/>
          </a:prstGeom>
        </p:spPr>
        <p:txBody>
          <a:bodyPr lIns="0" tIns="0" rIns="0" bIns="0" rtlCol="0" anchor="t">
            <a:spAutoFit/>
          </a:bodyPr>
          <a:lstStyle/>
          <a:p>
            <a:pPr marL="0" lvl="0" indent="0" algn="ctr">
              <a:lnSpc>
                <a:spcPts val="3519"/>
              </a:lnSpc>
            </a:pPr>
            <a:r>
              <a:rPr lang="zh-TW" altLang="en-US" sz="3200" spc="219">
                <a:solidFill>
                  <a:srgbClr val="000000"/>
                </a:solidFill>
                <a:latin typeface="Lato"/>
                <a:ea typeface="Lato"/>
                <a:cs typeface="Lato"/>
                <a:sym typeface="Lato"/>
              </a:rPr>
              <a:t>演唱會票務買賣</a:t>
            </a:r>
            <a:endParaRPr lang="en-US" sz="3200" spc="219">
              <a:solidFill>
                <a:srgbClr val="000000"/>
              </a:solidFill>
              <a:latin typeface="Lato"/>
              <a:ea typeface="Lato"/>
              <a:cs typeface="Lato"/>
              <a:sym typeface="Lato"/>
            </a:endParaRPr>
          </a:p>
        </p:txBody>
      </p:sp>
      <p:sp>
        <p:nvSpPr>
          <p:cNvPr id="48" name="TextBox 10">
            <a:extLst>
              <a:ext uri="{FF2B5EF4-FFF2-40B4-BE49-F238E27FC236}">
                <a16:creationId xmlns:a16="http://schemas.microsoft.com/office/drawing/2014/main" id="{C91C1A9A-AE6A-4FA8-3C31-6D0690145CD7}"/>
              </a:ext>
            </a:extLst>
          </p:cNvPr>
          <p:cNvSpPr txBox="1"/>
          <p:nvPr/>
        </p:nvSpPr>
        <p:spPr>
          <a:xfrm>
            <a:off x="12811955" y="6476877"/>
            <a:ext cx="4775418" cy="448841"/>
          </a:xfrm>
          <a:prstGeom prst="rect">
            <a:avLst/>
          </a:prstGeom>
        </p:spPr>
        <p:txBody>
          <a:bodyPr lIns="0" tIns="0" rIns="0" bIns="0" rtlCol="0" anchor="t">
            <a:spAutoFit/>
          </a:bodyPr>
          <a:lstStyle/>
          <a:p>
            <a:pPr marL="0" lvl="0" indent="0" algn="ctr">
              <a:lnSpc>
                <a:spcPts val="3519"/>
              </a:lnSpc>
            </a:pPr>
            <a:r>
              <a:rPr lang="zh-TW" altLang="en-US" sz="3200" spc="219">
                <a:solidFill>
                  <a:srgbClr val="000000"/>
                </a:solidFill>
                <a:latin typeface="Lato"/>
                <a:ea typeface="Lato"/>
                <a:cs typeface="Lato"/>
                <a:sym typeface="Lato"/>
              </a:rPr>
              <a:t>周邊小物交易</a:t>
            </a:r>
            <a:endParaRPr lang="en-US" sz="3200" spc="219">
              <a:solidFill>
                <a:srgbClr val="000000"/>
              </a:solidFill>
              <a:latin typeface="Lato"/>
              <a:ea typeface="Lato"/>
              <a:cs typeface="Lato"/>
              <a:sym typeface="Lato"/>
            </a:endParaRPr>
          </a:p>
        </p:txBody>
      </p:sp>
      <p:sp>
        <p:nvSpPr>
          <p:cNvPr id="50" name="TextBox 6">
            <a:extLst>
              <a:ext uri="{FF2B5EF4-FFF2-40B4-BE49-F238E27FC236}">
                <a16:creationId xmlns:a16="http://schemas.microsoft.com/office/drawing/2014/main" id="{252355D2-109E-866E-2B94-C0EB0374FE12}"/>
              </a:ext>
            </a:extLst>
          </p:cNvPr>
          <p:cNvSpPr txBox="1"/>
          <p:nvPr/>
        </p:nvSpPr>
        <p:spPr>
          <a:xfrm>
            <a:off x="12825062" y="7303941"/>
            <a:ext cx="4775418" cy="804707"/>
          </a:xfrm>
          <a:prstGeom prst="rect">
            <a:avLst/>
          </a:prstGeom>
        </p:spPr>
        <p:txBody>
          <a:bodyPr lIns="0" tIns="0" rIns="0" bIns="0" rtlCol="0" anchor="t">
            <a:spAutoFit/>
          </a:bodyPr>
          <a:lstStyle/>
          <a:p>
            <a:pPr algn="ctr">
              <a:lnSpc>
                <a:spcPts val="3219"/>
              </a:lnSpc>
            </a:pPr>
            <a:r>
              <a:rPr lang="zh-TW" altLang="en-US" sz="2250" b="1" spc="229">
                <a:solidFill>
                  <a:srgbClr val="4E6E81"/>
                </a:solidFill>
                <a:latin typeface="Heebo Bold"/>
                <a:ea typeface="Heebo Bold"/>
                <a:cs typeface="Heebo Bold"/>
                <a:sym typeface="Heebo Bold"/>
              </a:rPr>
              <a:t>關於明星的周邊商品</a:t>
            </a:r>
            <a:endParaRPr lang="en-US" altLang="zh-TW" sz="2299" b="1" spc="229">
              <a:solidFill>
                <a:srgbClr val="4E6E81"/>
              </a:solidFill>
              <a:latin typeface="Heebo Bold"/>
              <a:ea typeface="Heebo Bold"/>
              <a:cs typeface="Heebo Bold"/>
              <a:sym typeface="Heebo Bold"/>
            </a:endParaRPr>
          </a:p>
          <a:p>
            <a:pPr marL="0" lvl="0" indent="0" algn="ctr">
              <a:lnSpc>
                <a:spcPts val="3219"/>
              </a:lnSpc>
            </a:pPr>
            <a:r>
              <a:rPr lang="zh-TW" altLang="en-US" sz="2250" b="1" spc="229">
                <a:solidFill>
                  <a:srgbClr val="4E6E81"/>
                </a:solidFill>
                <a:latin typeface="Heebo Bold"/>
                <a:ea typeface="Heebo Bold"/>
                <a:cs typeface="Heebo Bold"/>
                <a:sym typeface="Heebo Bold"/>
              </a:rPr>
              <a:t>例如：手燈、小卡</a:t>
            </a:r>
            <a:endParaRPr lang="en-US" sz="2250" b="1" spc="229">
              <a:solidFill>
                <a:srgbClr val="4E6E81"/>
              </a:solidFill>
              <a:latin typeface="Heebo Bold"/>
              <a:ea typeface="Heebo Bold"/>
              <a:cs typeface="Heebo Bold"/>
            </a:endParaRPr>
          </a:p>
        </p:txBody>
      </p:sp>
      <p:sp>
        <p:nvSpPr>
          <p:cNvPr id="52" name="TextBox 6">
            <a:extLst>
              <a:ext uri="{FF2B5EF4-FFF2-40B4-BE49-F238E27FC236}">
                <a16:creationId xmlns:a16="http://schemas.microsoft.com/office/drawing/2014/main" id="{C3ED7855-FEFE-1F16-E06F-6919A7EC8220}"/>
              </a:ext>
            </a:extLst>
          </p:cNvPr>
          <p:cNvSpPr txBox="1"/>
          <p:nvPr/>
        </p:nvSpPr>
        <p:spPr>
          <a:xfrm>
            <a:off x="8011878" y="7337954"/>
            <a:ext cx="4775418" cy="804707"/>
          </a:xfrm>
          <a:prstGeom prst="rect">
            <a:avLst/>
          </a:prstGeom>
        </p:spPr>
        <p:txBody>
          <a:bodyPr lIns="0" tIns="0" rIns="0" bIns="0" rtlCol="0" anchor="t">
            <a:spAutoFit/>
          </a:bodyPr>
          <a:lstStyle/>
          <a:p>
            <a:pPr algn="ctr">
              <a:lnSpc>
                <a:spcPts val="3219"/>
              </a:lnSpc>
            </a:pPr>
            <a:r>
              <a:rPr lang="zh-TW" altLang="en-US" sz="2250" b="1" spc="229">
                <a:solidFill>
                  <a:srgbClr val="4E6E81"/>
                </a:solidFill>
                <a:latin typeface="Heebo Bold"/>
                <a:ea typeface="Heebo Bold"/>
                <a:cs typeface="Heebo Bold"/>
                <a:sym typeface="Heebo Bold"/>
              </a:rPr>
              <a:t>除了演唱會票務</a:t>
            </a:r>
          </a:p>
          <a:p>
            <a:pPr algn="ctr">
              <a:lnSpc>
                <a:spcPts val="3219"/>
              </a:lnSpc>
            </a:pPr>
            <a:r>
              <a:rPr lang="zh-TW" altLang="en-US" sz="2250" b="1" spc="229">
                <a:solidFill>
                  <a:srgbClr val="4E6E81"/>
                </a:solidFill>
                <a:latin typeface="Heebo Bold"/>
                <a:ea typeface="Heebo Bold"/>
                <a:cs typeface="Heebo Bold"/>
              </a:rPr>
              <a:t>還加上機票與住宿</a:t>
            </a:r>
          </a:p>
        </p:txBody>
      </p:sp>
      <p:pic>
        <p:nvPicPr>
          <p:cNvPr id="54" name="圖片 53" descr="一張含有 音樂會, 音樂, 娛樂, performance 的圖片&#10;&#10;自動產生的描述">
            <a:extLst>
              <a:ext uri="{FF2B5EF4-FFF2-40B4-BE49-F238E27FC236}">
                <a16:creationId xmlns:a16="http://schemas.microsoft.com/office/drawing/2014/main" id="{E0F4EB62-0F1F-116E-0C3E-574CA2E1C682}"/>
              </a:ext>
            </a:extLst>
          </p:cNvPr>
          <p:cNvPicPr>
            <a:picLocks noChangeAspect="1"/>
          </p:cNvPicPr>
          <p:nvPr/>
        </p:nvPicPr>
        <p:blipFill>
          <a:blip r:embed="rId2"/>
          <a:stretch>
            <a:fillRect/>
          </a:stretch>
        </p:blipFill>
        <p:spPr>
          <a:xfrm>
            <a:off x="-353" y="3659404"/>
            <a:ext cx="7539959" cy="5411661"/>
          </a:xfrm>
          <a:prstGeom prst="rect">
            <a:avLst/>
          </a:prstGeom>
        </p:spPr>
      </p:pic>
    </p:spTree>
    <p:extLst>
      <p:ext uri="{BB962C8B-B14F-4D97-AF65-F5344CB8AC3E}">
        <p14:creationId xmlns:p14="http://schemas.microsoft.com/office/powerpoint/2010/main" val="2239069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757868"/>
            <a:ext cx="18288000" cy="4529132"/>
            <a:chOff x="0" y="0"/>
            <a:chExt cx="4816593" cy="1192858"/>
          </a:xfrm>
        </p:grpSpPr>
        <p:sp>
          <p:nvSpPr>
            <p:cNvPr id="3" name="Freeform 3"/>
            <p:cNvSpPr/>
            <p:nvPr/>
          </p:nvSpPr>
          <p:spPr>
            <a:xfrm>
              <a:off x="0" y="0"/>
              <a:ext cx="4816592" cy="1192858"/>
            </a:xfrm>
            <a:custGeom>
              <a:avLst/>
              <a:gdLst/>
              <a:ahLst/>
              <a:cxnLst/>
              <a:rect l="l" t="t" r="r" b="b"/>
              <a:pathLst>
                <a:path w="4816592" h="1192858">
                  <a:moveTo>
                    <a:pt x="0" y="0"/>
                  </a:moveTo>
                  <a:lnTo>
                    <a:pt x="4816592" y="0"/>
                  </a:lnTo>
                  <a:lnTo>
                    <a:pt x="4816592" y="1192858"/>
                  </a:lnTo>
                  <a:lnTo>
                    <a:pt x="0" y="1192858"/>
                  </a:lnTo>
                  <a:close/>
                </a:path>
              </a:pathLst>
            </a:custGeom>
            <a:solidFill>
              <a:srgbClr val="17726D"/>
            </a:solidFill>
          </p:spPr>
          <p:txBody>
            <a:bodyPr/>
            <a:lstStyle/>
            <a:p>
              <a:endParaRPr lang="zh-TW" altLang="en-US"/>
            </a:p>
          </p:txBody>
        </p:sp>
        <p:sp>
          <p:nvSpPr>
            <p:cNvPr id="4" name="TextBox 4"/>
            <p:cNvSpPr txBox="1"/>
            <p:nvPr/>
          </p:nvSpPr>
          <p:spPr>
            <a:xfrm>
              <a:off x="0" y="-47625"/>
              <a:ext cx="4816593" cy="1240483"/>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1028700" y="0"/>
            <a:ext cx="5925122" cy="9258300"/>
            <a:chOff x="0" y="0"/>
            <a:chExt cx="7900163" cy="12344400"/>
          </a:xfrm>
        </p:grpSpPr>
        <p:pic>
          <p:nvPicPr>
            <p:cNvPr id="6" name="Picture 6"/>
            <p:cNvPicPr>
              <a:picLocks noChangeAspect="1"/>
            </p:cNvPicPr>
            <p:nvPr/>
          </p:nvPicPr>
          <p:blipFill>
            <a:blip r:embed="rId2"/>
            <a:srcRect l="1971" r="1971"/>
            <a:stretch>
              <a:fillRect/>
            </a:stretch>
          </p:blipFill>
          <p:spPr>
            <a:xfrm>
              <a:off x="0" y="0"/>
              <a:ext cx="7900163" cy="12344400"/>
            </a:xfrm>
            <a:prstGeom prst="rect">
              <a:avLst/>
            </a:prstGeom>
          </p:spPr>
        </p:pic>
      </p:grpSp>
      <p:grpSp>
        <p:nvGrpSpPr>
          <p:cNvPr id="7" name="Group 7"/>
          <p:cNvGrpSpPr/>
          <p:nvPr/>
        </p:nvGrpSpPr>
        <p:grpSpPr>
          <a:xfrm>
            <a:off x="15853048" y="-912528"/>
            <a:ext cx="3803190" cy="380319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0" name="TextBox 10"/>
          <p:cNvSpPr txBox="1"/>
          <p:nvPr/>
        </p:nvSpPr>
        <p:spPr>
          <a:xfrm>
            <a:off x="7830382" y="590844"/>
            <a:ext cx="9552743" cy="994410"/>
          </a:xfrm>
          <a:prstGeom prst="rect">
            <a:avLst/>
          </a:prstGeom>
        </p:spPr>
        <p:txBody>
          <a:bodyPr lIns="0" tIns="0" rIns="0" bIns="0" rtlCol="0" anchor="t">
            <a:spAutoFit/>
          </a:bodyPr>
          <a:lstStyle/>
          <a:p>
            <a:pPr algn="l">
              <a:lnSpc>
                <a:spcPts val="7560"/>
              </a:lnSpc>
            </a:pPr>
            <a:r>
              <a:rPr lang="en-US" sz="7200" b="1">
                <a:solidFill>
                  <a:srgbClr val="17726D"/>
                </a:solidFill>
                <a:latin typeface="Inter Bold"/>
                <a:ea typeface="Inter Bold"/>
                <a:cs typeface="Inter Bold"/>
                <a:sym typeface="Inter Bold"/>
              </a:rPr>
              <a:t>WHAT WE BELIEVE</a:t>
            </a:r>
          </a:p>
        </p:txBody>
      </p:sp>
      <p:sp>
        <p:nvSpPr>
          <p:cNvPr id="11" name="TextBox 11"/>
          <p:cNvSpPr txBox="1"/>
          <p:nvPr/>
        </p:nvSpPr>
        <p:spPr>
          <a:xfrm>
            <a:off x="7830382" y="2611897"/>
            <a:ext cx="3664643" cy="490855"/>
          </a:xfrm>
          <a:prstGeom prst="rect">
            <a:avLst/>
          </a:prstGeom>
        </p:spPr>
        <p:txBody>
          <a:bodyPr lIns="0" tIns="0" rIns="0" bIns="0" rtlCol="0" anchor="t">
            <a:spAutoFit/>
          </a:bodyPr>
          <a:lstStyle/>
          <a:p>
            <a:pPr algn="l">
              <a:lnSpc>
                <a:spcPts val="3919"/>
              </a:lnSpc>
            </a:pPr>
            <a:r>
              <a:rPr lang="en-US" sz="2799" b="1" spc="139">
                <a:solidFill>
                  <a:srgbClr val="17726D"/>
                </a:solidFill>
                <a:latin typeface="Inter Ultra-Bold"/>
                <a:ea typeface="Inter Ultra-Bold"/>
                <a:cs typeface="Inter Ultra-Bold"/>
                <a:sym typeface="Inter Ultra-Bold"/>
              </a:rPr>
              <a:t>VISION</a:t>
            </a:r>
          </a:p>
        </p:txBody>
      </p:sp>
      <p:sp>
        <p:nvSpPr>
          <p:cNvPr id="12" name="TextBox 12"/>
          <p:cNvSpPr txBox="1"/>
          <p:nvPr/>
        </p:nvSpPr>
        <p:spPr>
          <a:xfrm>
            <a:off x="7830382" y="6061583"/>
            <a:ext cx="3664643" cy="490855"/>
          </a:xfrm>
          <a:prstGeom prst="rect">
            <a:avLst/>
          </a:prstGeom>
        </p:spPr>
        <p:txBody>
          <a:bodyPr lIns="0" tIns="0" rIns="0" bIns="0" rtlCol="0" anchor="t">
            <a:spAutoFit/>
          </a:bodyPr>
          <a:lstStyle/>
          <a:p>
            <a:pPr algn="l">
              <a:lnSpc>
                <a:spcPts val="3919"/>
              </a:lnSpc>
            </a:pPr>
            <a:r>
              <a:rPr lang="en-US" sz="2799" b="1" spc="139">
                <a:solidFill>
                  <a:srgbClr val="FFFFFF"/>
                </a:solidFill>
                <a:latin typeface="Inter Ultra-Bold"/>
                <a:ea typeface="Inter Ultra-Bold"/>
                <a:cs typeface="Inter Ultra-Bold"/>
                <a:sym typeface="Inter Ultra-Bold"/>
              </a:rPr>
              <a:t>MISSION</a:t>
            </a:r>
          </a:p>
        </p:txBody>
      </p:sp>
      <p:sp>
        <p:nvSpPr>
          <p:cNvPr id="13" name="TextBox 13"/>
          <p:cNvSpPr txBox="1"/>
          <p:nvPr/>
        </p:nvSpPr>
        <p:spPr>
          <a:xfrm>
            <a:off x="7830382" y="1547154"/>
            <a:ext cx="6818840"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Semi-Bold"/>
                <a:ea typeface="Open Sans Semi-Bold"/>
                <a:cs typeface="Open Sans Semi-Bold"/>
                <a:sym typeface="Open Sans Semi-Bold"/>
              </a:rPr>
              <a:t>ABOUT OUR VISION AND MISSION</a:t>
            </a:r>
          </a:p>
        </p:txBody>
      </p:sp>
      <p:sp>
        <p:nvSpPr>
          <p:cNvPr id="14" name="TextBox 14"/>
          <p:cNvSpPr txBox="1"/>
          <p:nvPr/>
        </p:nvSpPr>
        <p:spPr>
          <a:xfrm>
            <a:off x="7830382" y="3188477"/>
            <a:ext cx="9349862" cy="2086737"/>
          </a:xfrm>
          <a:prstGeom prst="rect">
            <a:avLst/>
          </a:prstGeom>
        </p:spPr>
        <p:txBody>
          <a:bodyPr lIns="0" tIns="0" rIns="0" bIns="0" rtlCol="0" anchor="t">
            <a:spAutoFit/>
          </a:bodyPr>
          <a:lstStyle/>
          <a:p>
            <a:pPr marL="0" lvl="0" indent="0" algn="just">
              <a:lnSpc>
                <a:spcPts val="4224"/>
              </a:lnSpc>
            </a:pPr>
            <a:r>
              <a:rPr lang="en-US" sz="2400" spc="96">
                <a:solidFill>
                  <a:srgbClr val="000000"/>
                </a:solidFill>
                <a:latin typeface="Open Sans"/>
                <a:ea typeface="Open Sans"/>
                <a:cs typeface="Open Sans"/>
                <a:sym typeface="Open Sans"/>
              </a:rPr>
              <a:t>Our vision is to be the catalyst for transformative marketing solutions that redefine industry standards. We envision a future where brands not only captivate their audience but also inspire meaningful connections.</a:t>
            </a:r>
          </a:p>
        </p:txBody>
      </p:sp>
      <p:sp>
        <p:nvSpPr>
          <p:cNvPr id="15" name="TextBox 15"/>
          <p:cNvSpPr txBox="1"/>
          <p:nvPr/>
        </p:nvSpPr>
        <p:spPr>
          <a:xfrm>
            <a:off x="7830382" y="6638163"/>
            <a:ext cx="9349862" cy="2620137"/>
          </a:xfrm>
          <a:prstGeom prst="rect">
            <a:avLst/>
          </a:prstGeom>
        </p:spPr>
        <p:txBody>
          <a:bodyPr lIns="0" tIns="0" rIns="0" bIns="0" rtlCol="0" anchor="t">
            <a:spAutoFit/>
          </a:bodyPr>
          <a:lstStyle/>
          <a:p>
            <a:pPr marL="0" lvl="0" indent="0" algn="just">
              <a:lnSpc>
                <a:spcPts val="4224"/>
              </a:lnSpc>
            </a:pPr>
            <a:r>
              <a:rPr lang="en-US" sz="2400" spc="96">
                <a:solidFill>
                  <a:srgbClr val="FFFFFF"/>
                </a:solidFill>
                <a:latin typeface="Open Sans"/>
                <a:ea typeface="Open Sans"/>
                <a:cs typeface="Open Sans"/>
                <a:sym typeface="Open Sans"/>
              </a:rPr>
              <a:t>Our mission is to deliver strategic and impactful marketing solutions that propel businesses to new heights of success. We are committed to leveraging our expertise in data-driven insights, creative storytelling, and cutting-edge technology to craft bespoke campaigns.</a:t>
            </a:r>
          </a:p>
        </p:txBody>
      </p:sp>
      <p:grpSp>
        <p:nvGrpSpPr>
          <p:cNvPr id="16" name="Group 16"/>
          <p:cNvGrpSpPr/>
          <p:nvPr/>
        </p:nvGrpSpPr>
        <p:grpSpPr>
          <a:xfrm>
            <a:off x="0" y="9258300"/>
            <a:ext cx="1028700" cy="1028700"/>
            <a:chOff x="0" y="0"/>
            <a:chExt cx="270933" cy="270933"/>
          </a:xfrm>
        </p:grpSpPr>
        <p:sp>
          <p:nvSpPr>
            <p:cNvPr id="17" name="Freeform 1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EAE4D2"/>
            </a:solidFill>
          </p:spPr>
          <p:txBody>
            <a:bodyPr/>
            <a:lstStyle/>
            <a:p>
              <a:endParaRPr lang="zh-TW" altLang="en-US"/>
            </a:p>
          </p:txBody>
        </p:sp>
        <p:sp>
          <p:nvSpPr>
            <p:cNvPr id="18" name="TextBox 18"/>
            <p:cNvSpPr txBox="1"/>
            <p:nvPr/>
          </p:nvSpPr>
          <p:spPr>
            <a:xfrm>
              <a:off x="0" y="-47625"/>
              <a:ext cx="270933" cy="318558"/>
            </a:xfrm>
            <a:prstGeom prst="rect">
              <a:avLst/>
            </a:prstGeom>
          </p:spPr>
          <p:txBody>
            <a:bodyPr lIns="50800" tIns="50800" rIns="50800" bIns="50800" rtlCol="0" anchor="ctr"/>
            <a:lstStyle/>
            <a:p>
              <a:pPr algn="ctr">
                <a:lnSpc>
                  <a:spcPts val="2479"/>
                </a:lnSpc>
              </a:pPr>
              <a:endParaRPr/>
            </a:p>
          </p:txBody>
        </p:sp>
      </p:grpSp>
    </p:spTree>
    <p:extLst>
      <p:ext uri="{BB962C8B-B14F-4D97-AF65-F5344CB8AC3E}">
        <p14:creationId xmlns:p14="http://schemas.microsoft.com/office/powerpoint/2010/main" val="52055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57494"/>
            <a:ext cx="18288000" cy="1495425"/>
            <a:chOff x="0" y="0"/>
            <a:chExt cx="4816593" cy="393857"/>
          </a:xfrm>
        </p:grpSpPr>
        <p:sp>
          <p:nvSpPr>
            <p:cNvPr id="3" name="Freeform 3"/>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zh-TW" altLang="en-US"/>
            </a:p>
          </p:txBody>
        </p:sp>
        <p:sp>
          <p:nvSpPr>
            <p:cNvPr id="4" name="TextBox 4"/>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5" name="TextBox 5"/>
          <p:cNvSpPr txBox="1"/>
          <p:nvPr/>
        </p:nvSpPr>
        <p:spPr>
          <a:xfrm>
            <a:off x="839945" y="755626"/>
            <a:ext cx="8147912"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STATISTIC</a:t>
            </a:r>
          </a:p>
        </p:txBody>
      </p:sp>
      <p:sp>
        <p:nvSpPr>
          <p:cNvPr id="6" name="Freeform 6"/>
          <p:cNvSpPr/>
          <p:nvPr/>
        </p:nvSpPr>
        <p:spPr>
          <a:xfrm>
            <a:off x="14115913" y="96336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7" name="TextBox 7"/>
          <p:cNvSpPr txBox="1"/>
          <p:nvPr/>
        </p:nvSpPr>
        <p:spPr>
          <a:xfrm>
            <a:off x="14848250" y="970256"/>
            <a:ext cx="3191396" cy="422275"/>
          </a:xfrm>
          <a:prstGeom prst="rect">
            <a:avLst/>
          </a:prstGeom>
        </p:spPr>
        <p:txBody>
          <a:bodyPr lIns="0" tIns="0" rIns="0" bIns="0" rtlCol="0" anchor="t">
            <a:spAutoFit/>
          </a:bodyPr>
          <a:lstStyle/>
          <a:p>
            <a:pPr algn="l">
              <a:lnSpc>
                <a:spcPts val="3499"/>
              </a:lnSpc>
            </a:pPr>
            <a:r>
              <a:rPr lang="en-US" sz="2499" b="1">
                <a:solidFill>
                  <a:srgbClr val="FFFFFF"/>
                </a:solidFill>
                <a:latin typeface="Open Sans Semi-Bold"/>
                <a:ea typeface="Open Sans Semi-Bold"/>
                <a:cs typeface="Open Sans Semi-Bold"/>
                <a:sym typeface="Open Sans Semi-Bold"/>
              </a:rPr>
              <a:t>Thynk Unlimited</a:t>
            </a:r>
          </a:p>
        </p:txBody>
      </p:sp>
      <p:pic>
        <p:nvPicPr>
          <p:cNvPr id="8" name="Picture 8"/>
          <p:cNvPicPr>
            <a:picLocks noChangeAspect="1"/>
          </p:cNvPicPr>
          <p:nvPr/>
        </p:nvPicPr>
        <p:blipFill>
          <a:blip r:embed="rId4"/>
          <a:stretch>
            <a:fillRect/>
          </a:stretch>
        </p:blipFill>
        <p:spPr>
          <a:xfrm>
            <a:off x="107073" y="1744732"/>
            <a:ext cx="8794465" cy="6200871"/>
          </a:xfrm>
          <a:prstGeom prst="rect">
            <a:avLst/>
          </a:prstGeom>
        </p:spPr>
      </p:pic>
      <p:pic>
        <p:nvPicPr>
          <p:cNvPr id="9" name="Picture 9"/>
          <p:cNvPicPr>
            <a:picLocks noChangeAspect="1"/>
          </p:cNvPicPr>
          <p:nvPr/>
        </p:nvPicPr>
        <p:blipFill>
          <a:blip r:embed="rId5"/>
          <a:stretch>
            <a:fillRect/>
          </a:stretch>
        </p:blipFill>
        <p:spPr>
          <a:xfrm>
            <a:off x="8670785" y="1686935"/>
            <a:ext cx="9488030" cy="6316465"/>
          </a:xfrm>
          <a:prstGeom prst="rect">
            <a:avLst/>
          </a:prstGeom>
        </p:spPr>
      </p:pic>
      <p:sp>
        <p:nvSpPr>
          <p:cNvPr id="10" name="TextBox 10"/>
          <p:cNvSpPr txBox="1"/>
          <p:nvPr/>
        </p:nvSpPr>
        <p:spPr>
          <a:xfrm>
            <a:off x="839945" y="8303715"/>
            <a:ext cx="7328721" cy="12934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An impressive client satisfaction rate underscores our unwavering commitment to delivering exceptional service and exceeding expectations.</a:t>
            </a:r>
          </a:p>
        </p:txBody>
      </p:sp>
      <p:grpSp>
        <p:nvGrpSpPr>
          <p:cNvPr id="11" name="Group 11"/>
          <p:cNvGrpSpPr/>
          <p:nvPr/>
        </p:nvGrpSpPr>
        <p:grpSpPr>
          <a:xfrm>
            <a:off x="15357705" y="7637029"/>
            <a:ext cx="4136867" cy="41368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4" name="TextBox 14"/>
          <p:cNvSpPr txBox="1"/>
          <p:nvPr/>
        </p:nvSpPr>
        <p:spPr>
          <a:xfrm>
            <a:off x="9461454" y="8303715"/>
            <a:ext cx="7906692" cy="12934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ea typeface="Open Sans"/>
                <a:cs typeface="Open Sans"/>
                <a:sym typeface="Open Sans"/>
              </a:rPr>
              <a:t>Our remarkable client repeat order rate of 123 times are testament to the quality of our products/services and the trust our clients place in our ability.</a:t>
            </a:r>
          </a:p>
        </p:txBody>
      </p:sp>
      <p:sp>
        <p:nvSpPr>
          <p:cNvPr id="15" name="TextBox 15"/>
          <p:cNvSpPr txBox="1"/>
          <p:nvPr/>
        </p:nvSpPr>
        <p:spPr>
          <a:xfrm>
            <a:off x="839945" y="7822331"/>
            <a:ext cx="7328721" cy="405765"/>
          </a:xfrm>
          <a:prstGeom prst="rect">
            <a:avLst/>
          </a:prstGeom>
        </p:spPr>
        <p:txBody>
          <a:bodyPr lIns="0" tIns="0" rIns="0" bIns="0" rtlCol="0" anchor="t">
            <a:spAutoFit/>
          </a:bodyPr>
          <a:lstStyle/>
          <a:p>
            <a:pPr algn="l">
              <a:lnSpc>
                <a:spcPts val="3359"/>
              </a:lnSpc>
            </a:pPr>
            <a:r>
              <a:rPr lang="en-US" sz="2400" b="1">
                <a:solidFill>
                  <a:srgbClr val="000000"/>
                </a:solidFill>
                <a:latin typeface="Inter Ultra-Bold"/>
                <a:ea typeface="Inter Ultra-Bold"/>
                <a:cs typeface="Inter Ultra-Bold"/>
                <a:sym typeface="Inter Ultra-Bold"/>
              </a:rPr>
              <a:t>Our Customer’s Satisfaction</a:t>
            </a:r>
          </a:p>
        </p:txBody>
      </p:sp>
      <p:sp>
        <p:nvSpPr>
          <p:cNvPr id="16" name="TextBox 16"/>
          <p:cNvSpPr txBox="1"/>
          <p:nvPr/>
        </p:nvSpPr>
        <p:spPr>
          <a:xfrm>
            <a:off x="9461454" y="7822331"/>
            <a:ext cx="7906692" cy="405765"/>
          </a:xfrm>
          <a:prstGeom prst="rect">
            <a:avLst/>
          </a:prstGeom>
        </p:spPr>
        <p:txBody>
          <a:bodyPr lIns="0" tIns="0" rIns="0" bIns="0" rtlCol="0" anchor="t">
            <a:spAutoFit/>
          </a:bodyPr>
          <a:lstStyle/>
          <a:p>
            <a:pPr algn="l">
              <a:lnSpc>
                <a:spcPts val="3359"/>
              </a:lnSpc>
            </a:pPr>
            <a:r>
              <a:rPr lang="en-US" sz="2400" b="1">
                <a:solidFill>
                  <a:srgbClr val="000000"/>
                </a:solidFill>
                <a:latin typeface="Inter Ultra-Bold"/>
                <a:ea typeface="Inter Ultra-Bold"/>
                <a:cs typeface="Inter Ultra-Bold"/>
                <a:sym typeface="Inter Ultra-Bold"/>
              </a:rPr>
              <a:t>Repeat Order Rate</a:t>
            </a:r>
          </a:p>
        </p:txBody>
      </p:sp>
    </p:spTree>
    <p:extLst>
      <p:ext uri="{BB962C8B-B14F-4D97-AF65-F5344CB8AC3E}">
        <p14:creationId xmlns:p14="http://schemas.microsoft.com/office/powerpoint/2010/main" val="2102376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309161" cy="10287000"/>
            <a:chOff x="0" y="0"/>
            <a:chExt cx="2451795" cy="2709333"/>
          </a:xfrm>
        </p:grpSpPr>
        <p:sp>
          <p:nvSpPr>
            <p:cNvPr id="3" name="Freeform 3"/>
            <p:cNvSpPr/>
            <p:nvPr/>
          </p:nvSpPr>
          <p:spPr>
            <a:xfrm>
              <a:off x="0" y="0"/>
              <a:ext cx="2451795" cy="2709333"/>
            </a:xfrm>
            <a:custGeom>
              <a:avLst/>
              <a:gdLst/>
              <a:ahLst/>
              <a:cxnLst/>
              <a:rect l="l" t="t" r="r" b="b"/>
              <a:pathLst>
                <a:path w="2451795" h="2709333">
                  <a:moveTo>
                    <a:pt x="0" y="0"/>
                  </a:moveTo>
                  <a:lnTo>
                    <a:pt x="2451795" y="0"/>
                  </a:lnTo>
                  <a:lnTo>
                    <a:pt x="2451795" y="2709333"/>
                  </a:lnTo>
                  <a:lnTo>
                    <a:pt x="0" y="2709333"/>
                  </a:lnTo>
                  <a:close/>
                </a:path>
              </a:pathLst>
            </a:custGeom>
            <a:solidFill>
              <a:srgbClr val="17726D"/>
            </a:solidFill>
          </p:spPr>
          <p:txBody>
            <a:bodyPr/>
            <a:lstStyle/>
            <a:p>
              <a:endParaRPr lang="zh-TW" altLang="en-US"/>
            </a:p>
          </p:txBody>
        </p:sp>
        <p:sp>
          <p:nvSpPr>
            <p:cNvPr id="4" name="TextBox 4"/>
            <p:cNvSpPr txBox="1"/>
            <p:nvPr/>
          </p:nvSpPr>
          <p:spPr>
            <a:xfrm>
              <a:off x="0" y="-47625"/>
              <a:ext cx="2451795" cy="2756958"/>
            </a:xfrm>
            <a:prstGeom prst="rect">
              <a:avLst/>
            </a:prstGeom>
          </p:spPr>
          <p:txBody>
            <a:bodyPr lIns="50800" tIns="50800" rIns="50800" bIns="50800" rtlCol="0" anchor="ctr"/>
            <a:lstStyle/>
            <a:p>
              <a:pPr algn="ctr">
                <a:lnSpc>
                  <a:spcPts val="2479"/>
                </a:lnSpc>
              </a:pPr>
              <a:endParaRPr/>
            </a:p>
          </p:txBody>
        </p:sp>
      </p:grpSp>
      <p:sp>
        <p:nvSpPr>
          <p:cNvPr id="5" name="Freeform 5"/>
          <p:cNvSpPr/>
          <p:nvPr/>
        </p:nvSpPr>
        <p:spPr>
          <a:xfrm>
            <a:off x="849470" y="3161337"/>
            <a:ext cx="7574678" cy="4487997"/>
          </a:xfrm>
          <a:custGeom>
            <a:avLst/>
            <a:gdLst/>
            <a:ahLst/>
            <a:cxnLst/>
            <a:rect l="l" t="t" r="r" b="b"/>
            <a:pathLst>
              <a:path w="7574678" h="4487997">
                <a:moveTo>
                  <a:pt x="0" y="0"/>
                </a:moveTo>
                <a:lnTo>
                  <a:pt x="7574678" y="0"/>
                </a:lnTo>
                <a:lnTo>
                  <a:pt x="7574678" y="4487996"/>
                </a:lnTo>
                <a:lnTo>
                  <a:pt x="0" y="4487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AutoShape 6"/>
          <p:cNvSpPr/>
          <p:nvPr/>
        </p:nvSpPr>
        <p:spPr>
          <a:xfrm flipV="1">
            <a:off x="839945" y="2418387"/>
            <a:ext cx="1858299" cy="0"/>
          </a:xfrm>
          <a:prstGeom prst="line">
            <a:avLst/>
          </a:prstGeom>
          <a:ln w="76200" cap="flat">
            <a:solidFill>
              <a:srgbClr val="EAE4D2"/>
            </a:solidFill>
            <a:prstDash val="solid"/>
            <a:headEnd type="none" w="sm" len="sm"/>
            <a:tailEnd type="none" w="sm" len="sm"/>
          </a:ln>
        </p:spPr>
        <p:txBody>
          <a:bodyPr/>
          <a:lstStyle/>
          <a:p>
            <a:endParaRPr lang="zh-TW" altLang="en-US"/>
          </a:p>
        </p:txBody>
      </p:sp>
      <p:sp>
        <p:nvSpPr>
          <p:cNvPr id="7" name="Freeform 7"/>
          <p:cNvSpPr/>
          <p:nvPr/>
        </p:nvSpPr>
        <p:spPr>
          <a:xfrm>
            <a:off x="2074063" y="4699732"/>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8" name="Freeform 8"/>
          <p:cNvSpPr/>
          <p:nvPr/>
        </p:nvSpPr>
        <p:spPr>
          <a:xfrm>
            <a:off x="3238479" y="5808031"/>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9" name="Freeform 9"/>
          <p:cNvSpPr/>
          <p:nvPr/>
        </p:nvSpPr>
        <p:spPr>
          <a:xfrm>
            <a:off x="6212651" y="3843956"/>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0" name="Freeform 10"/>
          <p:cNvSpPr/>
          <p:nvPr/>
        </p:nvSpPr>
        <p:spPr>
          <a:xfrm>
            <a:off x="7254914" y="4460359"/>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1" name="Freeform 11"/>
          <p:cNvSpPr/>
          <p:nvPr/>
        </p:nvSpPr>
        <p:spPr>
          <a:xfrm>
            <a:off x="6793718" y="6345827"/>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2" name="Freeform 12"/>
          <p:cNvSpPr/>
          <p:nvPr/>
        </p:nvSpPr>
        <p:spPr>
          <a:xfrm>
            <a:off x="5747055" y="4878293"/>
            <a:ext cx="292554" cy="417934"/>
          </a:xfrm>
          <a:custGeom>
            <a:avLst/>
            <a:gdLst/>
            <a:ahLst/>
            <a:cxnLst/>
            <a:rect l="l" t="t" r="r" b="b"/>
            <a:pathLst>
              <a:path w="292554" h="417934">
                <a:moveTo>
                  <a:pt x="0" y="0"/>
                </a:moveTo>
                <a:lnTo>
                  <a:pt x="292554" y="0"/>
                </a:lnTo>
                <a:lnTo>
                  <a:pt x="292554"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3" name="Freeform 13"/>
          <p:cNvSpPr/>
          <p:nvPr/>
        </p:nvSpPr>
        <p:spPr>
          <a:xfrm>
            <a:off x="4772387" y="6465513"/>
            <a:ext cx="292554" cy="417934"/>
          </a:xfrm>
          <a:custGeom>
            <a:avLst/>
            <a:gdLst/>
            <a:ahLst/>
            <a:cxnLst/>
            <a:rect l="l" t="t" r="r" b="b"/>
            <a:pathLst>
              <a:path w="292554" h="417934">
                <a:moveTo>
                  <a:pt x="0" y="0"/>
                </a:moveTo>
                <a:lnTo>
                  <a:pt x="292553" y="0"/>
                </a:lnTo>
                <a:lnTo>
                  <a:pt x="292553" y="417934"/>
                </a:lnTo>
                <a:lnTo>
                  <a:pt x="0" y="4179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4" name="TextBox 14"/>
          <p:cNvSpPr txBox="1"/>
          <p:nvPr/>
        </p:nvSpPr>
        <p:spPr>
          <a:xfrm>
            <a:off x="839945" y="552744"/>
            <a:ext cx="8147912"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MARKET SIZE</a:t>
            </a:r>
          </a:p>
        </p:txBody>
      </p:sp>
      <p:sp>
        <p:nvSpPr>
          <p:cNvPr id="15" name="TextBox 15"/>
          <p:cNvSpPr txBox="1"/>
          <p:nvPr/>
        </p:nvSpPr>
        <p:spPr>
          <a:xfrm>
            <a:off x="849470" y="1556679"/>
            <a:ext cx="8138387" cy="396240"/>
          </a:xfrm>
          <a:prstGeom prst="rect">
            <a:avLst/>
          </a:prstGeom>
        </p:spPr>
        <p:txBody>
          <a:bodyPr lIns="0" tIns="0" rIns="0" bIns="0" rtlCol="0" anchor="t">
            <a:spAutoFit/>
          </a:bodyPr>
          <a:lstStyle/>
          <a:p>
            <a:pPr marL="0" lvl="0" indent="0" algn="l">
              <a:lnSpc>
                <a:spcPts val="3359"/>
              </a:lnSpc>
            </a:pPr>
            <a:r>
              <a:rPr lang="en-US" sz="2400" b="1" spc="177">
                <a:solidFill>
                  <a:srgbClr val="FFFFFF"/>
                </a:solidFill>
                <a:latin typeface="Open Sans Semi-Bold"/>
                <a:ea typeface="Open Sans Semi-Bold"/>
                <a:cs typeface="Open Sans Semi-Bold"/>
                <a:sym typeface="Open Sans Semi-Bold"/>
              </a:rPr>
              <a:t>OUR CLIENTS COME FROM EVERYWHERE</a:t>
            </a:r>
          </a:p>
        </p:txBody>
      </p:sp>
      <p:sp>
        <p:nvSpPr>
          <p:cNvPr id="16" name="TextBox 16"/>
          <p:cNvSpPr txBox="1"/>
          <p:nvPr/>
        </p:nvSpPr>
        <p:spPr>
          <a:xfrm>
            <a:off x="849470" y="8011283"/>
            <a:ext cx="7641844" cy="1692910"/>
          </a:xfrm>
          <a:prstGeom prst="rect">
            <a:avLst/>
          </a:prstGeom>
        </p:spPr>
        <p:txBody>
          <a:bodyPr lIns="0" tIns="0" rIns="0" bIns="0" rtlCol="0" anchor="t">
            <a:spAutoFit/>
          </a:bodyPr>
          <a:lstStyle/>
          <a:p>
            <a:pPr marL="0" lvl="0" indent="0" algn="just">
              <a:lnSpc>
                <a:spcPts val="3410"/>
              </a:lnSpc>
            </a:pPr>
            <a:r>
              <a:rPr lang="en-US" sz="2200">
                <a:solidFill>
                  <a:srgbClr val="FFFFFF"/>
                </a:solidFill>
                <a:latin typeface="Open Sans"/>
                <a:ea typeface="Open Sans"/>
                <a:cs typeface="Open Sans"/>
                <a:sym typeface="Open Sans"/>
              </a:rPr>
              <a:t>With a global perspective, our marketing agency has proudly served multinational clients, delivering tailored strategies that transcend borders and cultures, ensuring consistent brand success on a worldwide scale.</a:t>
            </a:r>
          </a:p>
        </p:txBody>
      </p:sp>
      <p:grpSp>
        <p:nvGrpSpPr>
          <p:cNvPr id="17" name="Group 17"/>
          <p:cNvGrpSpPr/>
          <p:nvPr/>
        </p:nvGrpSpPr>
        <p:grpSpPr>
          <a:xfrm>
            <a:off x="10096657" y="653223"/>
            <a:ext cx="6683462" cy="553720"/>
            <a:chOff x="0" y="0"/>
            <a:chExt cx="1760253" cy="145836"/>
          </a:xfrm>
        </p:grpSpPr>
        <p:sp>
          <p:nvSpPr>
            <p:cNvPr id="18" name="Freeform 18"/>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zh-TW" altLang="en-US"/>
            </a:p>
          </p:txBody>
        </p:sp>
        <p:sp>
          <p:nvSpPr>
            <p:cNvPr id="19" name="TextBox 19"/>
            <p:cNvSpPr txBox="1"/>
            <p:nvPr/>
          </p:nvSpPr>
          <p:spPr>
            <a:xfrm>
              <a:off x="0" y="-38100"/>
              <a:ext cx="1760253" cy="183936"/>
            </a:xfrm>
            <a:prstGeom prst="rect">
              <a:avLst/>
            </a:prstGeom>
          </p:spPr>
          <p:txBody>
            <a:bodyPr lIns="50800" tIns="50800" rIns="50800" bIns="50800" rtlCol="0" anchor="ctr"/>
            <a:lstStyle/>
            <a:p>
              <a:pPr algn="ctr">
                <a:lnSpc>
                  <a:spcPts val="3079"/>
                </a:lnSpc>
              </a:pPr>
              <a:r>
                <a:rPr lang="en-US" sz="2199" b="1">
                  <a:solidFill>
                    <a:srgbClr val="FFFFFF"/>
                  </a:solidFill>
                  <a:latin typeface="Inter Bold"/>
                  <a:ea typeface="Inter Bold"/>
                  <a:cs typeface="Inter Bold"/>
                  <a:sym typeface="Inter Bold"/>
                </a:rPr>
                <a:t>Total Available Market (TAM)</a:t>
              </a:r>
            </a:p>
          </p:txBody>
        </p:sp>
      </p:grpSp>
      <p:grpSp>
        <p:nvGrpSpPr>
          <p:cNvPr id="20" name="Group 20"/>
          <p:cNvGrpSpPr/>
          <p:nvPr/>
        </p:nvGrpSpPr>
        <p:grpSpPr>
          <a:xfrm>
            <a:off x="10096657" y="3652395"/>
            <a:ext cx="6683462" cy="553720"/>
            <a:chOff x="0" y="0"/>
            <a:chExt cx="1760253" cy="145836"/>
          </a:xfrm>
        </p:grpSpPr>
        <p:sp>
          <p:nvSpPr>
            <p:cNvPr id="21" name="Freeform 21"/>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zh-TW" altLang="en-US"/>
            </a:p>
          </p:txBody>
        </p:sp>
        <p:sp>
          <p:nvSpPr>
            <p:cNvPr id="22" name="TextBox 22"/>
            <p:cNvSpPr txBox="1"/>
            <p:nvPr/>
          </p:nvSpPr>
          <p:spPr>
            <a:xfrm>
              <a:off x="0" y="-38100"/>
              <a:ext cx="1760253" cy="183936"/>
            </a:xfrm>
            <a:prstGeom prst="rect">
              <a:avLst/>
            </a:prstGeom>
          </p:spPr>
          <p:txBody>
            <a:bodyPr lIns="50800" tIns="50800" rIns="50800" bIns="50800" rtlCol="0" anchor="ctr"/>
            <a:lstStyle/>
            <a:p>
              <a:pPr algn="ctr">
                <a:lnSpc>
                  <a:spcPts val="3079"/>
                </a:lnSpc>
              </a:pPr>
              <a:r>
                <a:rPr lang="en-US" sz="2199" b="1">
                  <a:solidFill>
                    <a:srgbClr val="FFFFFF"/>
                  </a:solidFill>
                  <a:latin typeface="Inter Bold"/>
                  <a:ea typeface="Inter Bold"/>
                  <a:cs typeface="Inter Bold"/>
                  <a:sym typeface="Inter Bold"/>
                </a:rPr>
                <a:t>Serviceable Available Market (SAM)</a:t>
              </a:r>
            </a:p>
          </p:txBody>
        </p:sp>
      </p:grpSp>
      <p:grpSp>
        <p:nvGrpSpPr>
          <p:cNvPr id="23" name="Group 23"/>
          <p:cNvGrpSpPr/>
          <p:nvPr/>
        </p:nvGrpSpPr>
        <p:grpSpPr>
          <a:xfrm>
            <a:off x="10096657" y="7083798"/>
            <a:ext cx="6683462" cy="553720"/>
            <a:chOff x="0" y="0"/>
            <a:chExt cx="1760253" cy="145836"/>
          </a:xfrm>
        </p:grpSpPr>
        <p:sp>
          <p:nvSpPr>
            <p:cNvPr id="24" name="Freeform 24"/>
            <p:cNvSpPr/>
            <p:nvPr/>
          </p:nvSpPr>
          <p:spPr>
            <a:xfrm>
              <a:off x="0" y="0"/>
              <a:ext cx="1760253" cy="145836"/>
            </a:xfrm>
            <a:custGeom>
              <a:avLst/>
              <a:gdLst/>
              <a:ahLst/>
              <a:cxnLst/>
              <a:rect l="l" t="t" r="r" b="b"/>
              <a:pathLst>
                <a:path w="1760253" h="145836">
                  <a:moveTo>
                    <a:pt x="59077" y="0"/>
                  </a:moveTo>
                  <a:lnTo>
                    <a:pt x="1701177" y="0"/>
                  </a:lnTo>
                  <a:cubicBezTo>
                    <a:pt x="1716845" y="0"/>
                    <a:pt x="1731871" y="6224"/>
                    <a:pt x="1742950" y="17303"/>
                  </a:cubicBezTo>
                  <a:cubicBezTo>
                    <a:pt x="1754029" y="28382"/>
                    <a:pt x="1760253" y="43409"/>
                    <a:pt x="1760253" y="59077"/>
                  </a:cubicBezTo>
                  <a:lnTo>
                    <a:pt x="1760253" y="86759"/>
                  </a:lnTo>
                  <a:cubicBezTo>
                    <a:pt x="1760253" y="119386"/>
                    <a:pt x="1733804" y="145836"/>
                    <a:pt x="1701177" y="145836"/>
                  </a:cubicBezTo>
                  <a:lnTo>
                    <a:pt x="59077" y="145836"/>
                  </a:lnTo>
                  <a:cubicBezTo>
                    <a:pt x="43409" y="145836"/>
                    <a:pt x="28382" y="139611"/>
                    <a:pt x="17303" y="128532"/>
                  </a:cubicBezTo>
                  <a:cubicBezTo>
                    <a:pt x="6224" y="117453"/>
                    <a:pt x="0" y="102427"/>
                    <a:pt x="0" y="86759"/>
                  </a:cubicBezTo>
                  <a:lnTo>
                    <a:pt x="0" y="59077"/>
                  </a:lnTo>
                  <a:cubicBezTo>
                    <a:pt x="0" y="26450"/>
                    <a:pt x="26450" y="0"/>
                    <a:pt x="59077" y="0"/>
                  </a:cubicBezTo>
                  <a:close/>
                </a:path>
              </a:pathLst>
            </a:custGeom>
            <a:solidFill>
              <a:srgbClr val="17726D"/>
            </a:solidFill>
          </p:spPr>
          <p:txBody>
            <a:bodyPr/>
            <a:lstStyle/>
            <a:p>
              <a:endParaRPr lang="zh-TW" altLang="en-US"/>
            </a:p>
          </p:txBody>
        </p:sp>
        <p:sp>
          <p:nvSpPr>
            <p:cNvPr id="25" name="TextBox 25"/>
            <p:cNvSpPr txBox="1"/>
            <p:nvPr/>
          </p:nvSpPr>
          <p:spPr>
            <a:xfrm>
              <a:off x="0" y="-38100"/>
              <a:ext cx="1760253" cy="183936"/>
            </a:xfrm>
            <a:prstGeom prst="rect">
              <a:avLst/>
            </a:prstGeom>
          </p:spPr>
          <p:txBody>
            <a:bodyPr lIns="50800" tIns="50800" rIns="50800" bIns="50800" rtlCol="0" anchor="ctr"/>
            <a:lstStyle/>
            <a:p>
              <a:pPr algn="ctr">
                <a:lnSpc>
                  <a:spcPts val="3079"/>
                </a:lnSpc>
              </a:pPr>
              <a:r>
                <a:rPr lang="en-US" sz="2199" b="1">
                  <a:solidFill>
                    <a:srgbClr val="FFFFFF"/>
                  </a:solidFill>
                  <a:latin typeface="Inter Bold"/>
                  <a:ea typeface="Inter Bold"/>
                  <a:cs typeface="Inter Bold"/>
                  <a:sym typeface="Inter Bold"/>
                </a:rPr>
                <a:t>Serviceable Obtainable Market (SOM)</a:t>
              </a:r>
            </a:p>
          </p:txBody>
        </p:sp>
      </p:grpSp>
      <p:sp>
        <p:nvSpPr>
          <p:cNvPr id="26" name="TextBox 26"/>
          <p:cNvSpPr txBox="1"/>
          <p:nvPr/>
        </p:nvSpPr>
        <p:spPr>
          <a:xfrm>
            <a:off x="10096657" y="1324917"/>
            <a:ext cx="7455348" cy="169291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The Total Available Market (TAM) represents the entire potential demand for our product or service, reflecting the vast landscape of opportunities awaiting exploration and market capture.</a:t>
            </a:r>
          </a:p>
        </p:txBody>
      </p:sp>
      <p:sp>
        <p:nvSpPr>
          <p:cNvPr id="27" name="TextBox 27"/>
          <p:cNvSpPr txBox="1"/>
          <p:nvPr/>
        </p:nvSpPr>
        <p:spPr>
          <a:xfrm>
            <a:off x="10096657" y="4324089"/>
            <a:ext cx="7455348" cy="212153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The Serviceable Available Market (SAM) represents the specific segment of the Total Available Market where our product or service can be realistically and effectively offered, defining the target audience for our strategic market approach.</a:t>
            </a:r>
          </a:p>
        </p:txBody>
      </p:sp>
      <p:grpSp>
        <p:nvGrpSpPr>
          <p:cNvPr id="28" name="Group 28"/>
          <p:cNvGrpSpPr/>
          <p:nvPr/>
        </p:nvGrpSpPr>
        <p:grpSpPr>
          <a:xfrm>
            <a:off x="15941633" y="7975432"/>
            <a:ext cx="3803190" cy="380319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txBody>
            <a:bodyPr/>
            <a:lstStyle/>
            <a:p>
              <a:endParaRPr lang="zh-TW" alt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31" name="TextBox 31"/>
          <p:cNvSpPr txBox="1"/>
          <p:nvPr/>
        </p:nvSpPr>
        <p:spPr>
          <a:xfrm>
            <a:off x="10096657" y="7755492"/>
            <a:ext cx="7455348" cy="212153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The Serviceable Obtainable Market (SOM) signifies the realistic and achievable portion of the Serviceable Available Market where our business aims to capture market share, emphasizing our practical and strategic approach to market penetration.</a:t>
            </a:r>
          </a:p>
        </p:txBody>
      </p:sp>
    </p:spTree>
    <p:extLst>
      <p:ext uri="{BB962C8B-B14F-4D97-AF65-F5344CB8AC3E}">
        <p14:creationId xmlns:p14="http://schemas.microsoft.com/office/powerpoint/2010/main" val="7071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64229"/>
            <a:ext cx="18288000" cy="3422771"/>
            <a:chOff x="0" y="0"/>
            <a:chExt cx="4816593" cy="901471"/>
          </a:xfrm>
        </p:grpSpPr>
        <p:sp>
          <p:nvSpPr>
            <p:cNvPr id="3" name="Freeform 3"/>
            <p:cNvSpPr/>
            <p:nvPr/>
          </p:nvSpPr>
          <p:spPr>
            <a:xfrm>
              <a:off x="0" y="0"/>
              <a:ext cx="4816592" cy="901471"/>
            </a:xfrm>
            <a:custGeom>
              <a:avLst/>
              <a:gdLst/>
              <a:ahLst/>
              <a:cxnLst/>
              <a:rect l="l" t="t" r="r" b="b"/>
              <a:pathLst>
                <a:path w="4816592" h="901471">
                  <a:moveTo>
                    <a:pt x="0" y="0"/>
                  </a:moveTo>
                  <a:lnTo>
                    <a:pt x="4816592" y="0"/>
                  </a:lnTo>
                  <a:lnTo>
                    <a:pt x="4816592" y="901471"/>
                  </a:lnTo>
                  <a:lnTo>
                    <a:pt x="0" y="901471"/>
                  </a:lnTo>
                  <a:close/>
                </a:path>
              </a:pathLst>
            </a:custGeom>
            <a:solidFill>
              <a:srgbClr val="F6F6F6"/>
            </a:solidFill>
          </p:spPr>
          <p:txBody>
            <a:bodyPr/>
            <a:lstStyle/>
            <a:p>
              <a:endParaRPr lang="zh-TW" altLang="en-US"/>
            </a:p>
          </p:txBody>
        </p:sp>
        <p:sp>
          <p:nvSpPr>
            <p:cNvPr id="4" name="TextBox 4"/>
            <p:cNvSpPr txBox="1"/>
            <p:nvPr/>
          </p:nvSpPr>
          <p:spPr>
            <a:xfrm>
              <a:off x="0" y="-47625"/>
              <a:ext cx="4816593" cy="949096"/>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839945" y="2690980"/>
            <a:ext cx="5433248" cy="6801722"/>
            <a:chOff x="0" y="0"/>
            <a:chExt cx="812800" cy="1017520"/>
          </a:xfrm>
        </p:grpSpPr>
        <p:sp>
          <p:nvSpPr>
            <p:cNvPr id="6" name="Freeform 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7" name="TextBox 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8" name="Group 8"/>
          <p:cNvGrpSpPr>
            <a:grpSpLocks noChangeAspect="1"/>
          </p:cNvGrpSpPr>
          <p:nvPr/>
        </p:nvGrpSpPr>
        <p:grpSpPr>
          <a:xfrm>
            <a:off x="2768626" y="6604949"/>
            <a:ext cx="1575886" cy="157588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3540" b="-46272"/>
              </a:stretch>
            </a:blipFill>
          </p:spPr>
          <p:txBody>
            <a:bodyPr/>
            <a:lstStyle/>
            <a:p>
              <a:endParaRPr lang="zh-TW" altLang="en-US"/>
            </a:p>
          </p:txBody>
        </p:sp>
      </p:grpSp>
      <p:grpSp>
        <p:nvGrpSpPr>
          <p:cNvPr id="10" name="Group 10"/>
          <p:cNvGrpSpPr/>
          <p:nvPr/>
        </p:nvGrpSpPr>
        <p:grpSpPr>
          <a:xfrm>
            <a:off x="4124080" y="3269661"/>
            <a:ext cx="378340" cy="360605"/>
            <a:chOff x="0" y="0"/>
            <a:chExt cx="812800" cy="774700"/>
          </a:xfrm>
        </p:grpSpPr>
        <p:sp>
          <p:nvSpPr>
            <p:cNvPr id="11" name="Freeform 1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12" name="TextBox 12"/>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13" name="Group 13"/>
          <p:cNvGrpSpPr/>
          <p:nvPr/>
        </p:nvGrpSpPr>
        <p:grpSpPr>
          <a:xfrm>
            <a:off x="3745739" y="3269661"/>
            <a:ext cx="378340" cy="360605"/>
            <a:chOff x="0" y="0"/>
            <a:chExt cx="812800" cy="774700"/>
          </a:xfrm>
        </p:grpSpPr>
        <p:sp>
          <p:nvSpPr>
            <p:cNvPr id="14" name="Freeform 1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15" name="TextBox 15"/>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16" name="Group 16"/>
          <p:cNvGrpSpPr/>
          <p:nvPr/>
        </p:nvGrpSpPr>
        <p:grpSpPr>
          <a:xfrm>
            <a:off x="3367399" y="3269661"/>
            <a:ext cx="378340" cy="360605"/>
            <a:chOff x="0" y="0"/>
            <a:chExt cx="812800" cy="774700"/>
          </a:xfrm>
        </p:grpSpPr>
        <p:sp>
          <p:nvSpPr>
            <p:cNvPr id="17" name="Freeform 1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18" name="TextBox 18"/>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19" name="Group 19"/>
          <p:cNvGrpSpPr/>
          <p:nvPr/>
        </p:nvGrpSpPr>
        <p:grpSpPr>
          <a:xfrm>
            <a:off x="2989059" y="3269661"/>
            <a:ext cx="378340" cy="360605"/>
            <a:chOff x="0" y="0"/>
            <a:chExt cx="812800" cy="774700"/>
          </a:xfrm>
        </p:grpSpPr>
        <p:sp>
          <p:nvSpPr>
            <p:cNvPr id="20" name="Freeform 2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21" name="TextBox 21"/>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22" name="Group 22"/>
          <p:cNvGrpSpPr/>
          <p:nvPr/>
        </p:nvGrpSpPr>
        <p:grpSpPr>
          <a:xfrm>
            <a:off x="2610719" y="3269661"/>
            <a:ext cx="378340" cy="360605"/>
            <a:chOff x="0" y="0"/>
            <a:chExt cx="812800" cy="774700"/>
          </a:xfrm>
        </p:grpSpPr>
        <p:sp>
          <p:nvSpPr>
            <p:cNvPr id="23" name="Freeform 2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24" name="TextBox 24"/>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25" name="Group 25"/>
          <p:cNvGrpSpPr/>
          <p:nvPr/>
        </p:nvGrpSpPr>
        <p:grpSpPr>
          <a:xfrm>
            <a:off x="6427376" y="2690980"/>
            <a:ext cx="5433248" cy="6801722"/>
            <a:chOff x="0" y="0"/>
            <a:chExt cx="812800" cy="1017520"/>
          </a:xfrm>
        </p:grpSpPr>
        <p:sp>
          <p:nvSpPr>
            <p:cNvPr id="26" name="Freeform 2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17726D"/>
            </a:solidFill>
          </p:spPr>
          <p:txBody>
            <a:bodyPr/>
            <a:lstStyle/>
            <a:p>
              <a:endParaRPr lang="zh-TW" altLang="en-US"/>
            </a:p>
          </p:txBody>
        </p:sp>
        <p:sp>
          <p:nvSpPr>
            <p:cNvPr id="27" name="TextBox 2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28" name="Group 28"/>
          <p:cNvGrpSpPr>
            <a:grpSpLocks noChangeAspect="1"/>
          </p:cNvGrpSpPr>
          <p:nvPr/>
        </p:nvGrpSpPr>
        <p:grpSpPr>
          <a:xfrm>
            <a:off x="8356057" y="6604949"/>
            <a:ext cx="1575886" cy="1575880"/>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2874" t="-19658" r="-12874" b="-68964"/>
              </a:stretch>
            </a:blipFill>
          </p:spPr>
          <p:txBody>
            <a:bodyPr/>
            <a:lstStyle/>
            <a:p>
              <a:endParaRPr lang="zh-TW" altLang="en-US"/>
            </a:p>
          </p:txBody>
        </p:sp>
      </p:grpSp>
      <p:grpSp>
        <p:nvGrpSpPr>
          <p:cNvPr id="30" name="Group 30"/>
          <p:cNvGrpSpPr/>
          <p:nvPr/>
        </p:nvGrpSpPr>
        <p:grpSpPr>
          <a:xfrm>
            <a:off x="9711510" y="3269661"/>
            <a:ext cx="378340" cy="360605"/>
            <a:chOff x="0" y="0"/>
            <a:chExt cx="812800" cy="774700"/>
          </a:xfrm>
        </p:grpSpPr>
        <p:sp>
          <p:nvSpPr>
            <p:cNvPr id="31" name="Freeform 3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32" name="TextBox 32"/>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33" name="Group 33"/>
          <p:cNvGrpSpPr/>
          <p:nvPr/>
        </p:nvGrpSpPr>
        <p:grpSpPr>
          <a:xfrm>
            <a:off x="9333170" y="3269661"/>
            <a:ext cx="378340" cy="360605"/>
            <a:chOff x="0" y="0"/>
            <a:chExt cx="812800" cy="774700"/>
          </a:xfrm>
        </p:grpSpPr>
        <p:sp>
          <p:nvSpPr>
            <p:cNvPr id="34" name="Freeform 3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35" name="TextBox 35"/>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36" name="Group 36"/>
          <p:cNvGrpSpPr/>
          <p:nvPr/>
        </p:nvGrpSpPr>
        <p:grpSpPr>
          <a:xfrm>
            <a:off x="8954830" y="3269661"/>
            <a:ext cx="378340" cy="360605"/>
            <a:chOff x="0" y="0"/>
            <a:chExt cx="812800" cy="774700"/>
          </a:xfrm>
        </p:grpSpPr>
        <p:sp>
          <p:nvSpPr>
            <p:cNvPr id="37" name="Freeform 3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38" name="TextBox 38"/>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39" name="Group 39"/>
          <p:cNvGrpSpPr/>
          <p:nvPr/>
        </p:nvGrpSpPr>
        <p:grpSpPr>
          <a:xfrm>
            <a:off x="8576490" y="3269661"/>
            <a:ext cx="378340" cy="360605"/>
            <a:chOff x="0" y="0"/>
            <a:chExt cx="812800" cy="774700"/>
          </a:xfrm>
        </p:grpSpPr>
        <p:sp>
          <p:nvSpPr>
            <p:cNvPr id="40" name="Freeform 4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41" name="TextBox 41"/>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42" name="Group 42"/>
          <p:cNvGrpSpPr/>
          <p:nvPr/>
        </p:nvGrpSpPr>
        <p:grpSpPr>
          <a:xfrm>
            <a:off x="8198150" y="3269661"/>
            <a:ext cx="378340" cy="360605"/>
            <a:chOff x="0" y="0"/>
            <a:chExt cx="812800" cy="774700"/>
          </a:xfrm>
        </p:grpSpPr>
        <p:sp>
          <p:nvSpPr>
            <p:cNvPr id="43" name="Freeform 4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44" name="TextBox 44"/>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45" name="Group 45"/>
          <p:cNvGrpSpPr/>
          <p:nvPr/>
        </p:nvGrpSpPr>
        <p:grpSpPr>
          <a:xfrm>
            <a:off x="12013024" y="2690980"/>
            <a:ext cx="5433248" cy="6801722"/>
            <a:chOff x="0" y="0"/>
            <a:chExt cx="812800" cy="1017520"/>
          </a:xfrm>
        </p:grpSpPr>
        <p:sp>
          <p:nvSpPr>
            <p:cNvPr id="46" name="Freeform 4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47" name="TextBox 4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48" name="Group 48"/>
          <p:cNvGrpSpPr>
            <a:grpSpLocks noChangeAspect="1"/>
          </p:cNvGrpSpPr>
          <p:nvPr/>
        </p:nvGrpSpPr>
        <p:grpSpPr>
          <a:xfrm>
            <a:off x="13941706" y="6604949"/>
            <a:ext cx="1575886" cy="1575880"/>
            <a:chOff x="0" y="0"/>
            <a:chExt cx="6350000" cy="6349975"/>
          </a:xfrm>
        </p:grpSpPr>
        <p:sp>
          <p:nvSpPr>
            <p:cNvPr id="49" name="Freeform 4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8902" t="-10803" r="-15191" b="-75455"/>
              </a:stretch>
            </a:blipFill>
          </p:spPr>
          <p:txBody>
            <a:bodyPr/>
            <a:lstStyle/>
            <a:p>
              <a:endParaRPr lang="zh-TW" altLang="en-US"/>
            </a:p>
          </p:txBody>
        </p:sp>
      </p:grpSp>
      <p:grpSp>
        <p:nvGrpSpPr>
          <p:cNvPr id="50" name="Group 50"/>
          <p:cNvGrpSpPr/>
          <p:nvPr/>
        </p:nvGrpSpPr>
        <p:grpSpPr>
          <a:xfrm>
            <a:off x="15297159" y="3269661"/>
            <a:ext cx="378340" cy="360605"/>
            <a:chOff x="0" y="0"/>
            <a:chExt cx="812800" cy="774700"/>
          </a:xfrm>
        </p:grpSpPr>
        <p:sp>
          <p:nvSpPr>
            <p:cNvPr id="51" name="Freeform 5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52" name="TextBox 52"/>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53" name="Group 53"/>
          <p:cNvGrpSpPr/>
          <p:nvPr/>
        </p:nvGrpSpPr>
        <p:grpSpPr>
          <a:xfrm>
            <a:off x="14918819" y="3269661"/>
            <a:ext cx="378340" cy="360605"/>
            <a:chOff x="0" y="0"/>
            <a:chExt cx="812800" cy="774700"/>
          </a:xfrm>
        </p:grpSpPr>
        <p:sp>
          <p:nvSpPr>
            <p:cNvPr id="54" name="Freeform 5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55" name="TextBox 55"/>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56" name="Group 56"/>
          <p:cNvGrpSpPr/>
          <p:nvPr/>
        </p:nvGrpSpPr>
        <p:grpSpPr>
          <a:xfrm>
            <a:off x="14540478" y="3269661"/>
            <a:ext cx="378340" cy="360605"/>
            <a:chOff x="0" y="0"/>
            <a:chExt cx="812800" cy="774700"/>
          </a:xfrm>
        </p:grpSpPr>
        <p:sp>
          <p:nvSpPr>
            <p:cNvPr id="57" name="Freeform 5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58" name="TextBox 58"/>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59" name="Group 59"/>
          <p:cNvGrpSpPr/>
          <p:nvPr/>
        </p:nvGrpSpPr>
        <p:grpSpPr>
          <a:xfrm>
            <a:off x="14162138" y="3269661"/>
            <a:ext cx="378340" cy="360605"/>
            <a:chOff x="0" y="0"/>
            <a:chExt cx="812800" cy="774700"/>
          </a:xfrm>
        </p:grpSpPr>
        <p:sp>
          <p:nvSpPr>
            <p:cNvPr id="60" name="Freeform 60"/>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61" name="TextBox 61"/>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62" name="Group 62"/>
          <p:cNvGrpSpPr/>
          <p:nvPr/>
        </p:nvGrpSpPr>
        <p:grpSpPr>
          <a:xfrm>
            <a:off x="13783798" y="3269661"/>
            <a:ext cx="378340" cy="360605"/>
            <a:chOff x="0" y="0"/>
            <a:chExt cx="812800" cy="774700"/>
          </a:xfrm>
        </p:grpSpPr>
        <p:sp>
          <p:nvSpPr>
            <p:cNvPr id="63" name="Freeform 6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FC700"/>
            </a:solidFill>
          </p:spPr>
          <p:txBody>
            <a:bodyPr/>
            <a:lstStyle/>
            <a:p>
              <a:endParaRPr lang="zh-TW" altLang="en-US"/>
            </a:p>
          </p:txBody>
        </p:sp>
        <p:sp>
          <p:nvSpPr>
            <p:cNvPr id="64" name="TextBox 64"/>
            <p:cNvSpPr txBox="1"/>
            <p:nvPr/>
          </p:nvSpPr>
          <p:spPr>
            <a:xfrm>
              <a:off x="228600" y="228600"/>
              <a:ext cx="355600" cy="381000"/>
            </a:xfrm>
            <a:prstGeom prst="rect">
              <a:avLst/>
            </a:prstGeom>
          </p:spPr>
          <p:txBody>
            <a:bodyPr lIns="43186" tIns="43186" rIns="43186" bIns="43186" rtlCol="0" anchor="ctr"/>
            <a:lstStyle/>
            <a:p>
              <a:pPr algn="ctr">
                <a:lnSpc>
                  <a:spcPts val="2901"/>
                </a:lnSpc>
              </a:pPr>
              <a:endParaRPr/>
            </a:p>
          </p:txBody>
        </p:sp>
      </p:grpSp>
      <p:grpSp>
        <p:nvGrpSpPr>
          <p:cNvPr id="65" name="Group 65"/>
          <p:cNvGrpSpPr/>
          <p:nvPr/>
        </p:nvGrpSpPr>
        <p:grpSpPr>
          <a:xfrm>
            <a:off x="0" y="457494"/>
            <a:ext cx="18288000" cy="1495425"/>
            <a:chOff x="0" y="0"/>
            <a:chExt cx="4816593" cy="393857"/>
          </a:xfrm>
        </p:grpSpPr>
        <p:sp>
          <p:nvSpPr>
            <p:cNvPr id="66" name="Freeform 66"/>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zh-TW" altLang="en-US"/>
            </a:p>
          </p:txBody>
        </p:sp>
        <p:sp>
          <p:nvSpPr>
            <p:cNvPr id="67" name="TextBox 67"/>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68" name="Freeform 68"/>
          <p:cNvSpPr/>
          <p:nvPr/>
        </p:nvSpPr>
        <p:spPr>
          <a:xfrm>
            <a:off x="14115913" y="96336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9" name="TextBox 69"/>
          <p:cNvSpPr txBox="1"/>
          <p:nvPr/>
        </p:nvSpPr>
        <p:spPr>
          <a:xfrm>
            <a:off x="2051383" y="8423253"/>
            <a:ext cx="3010373" cy="356234"/>
          </a:xfrm>
          <a:prstGeom prst="rect">
            <a:avLst/>
          </a:prstGeom>
        </p:spPr>
        <p:txBody>
          <a:bodyPr lIns="0" tIns="0" rIns="0" bIns="0" rtlCol="0" anchor="t">
            <a:spAutoFit/>
          </a:bodyPr>
          <a:lstStyle/>
          <a:p>
            <a:pPr marL="0" lvl="0" indent="0" algn="ctr">
              <a:lnSpc>
                <a:spcPts val="2940"/>
              </a:lnSpc>
              <a:spcBef>
                <a:spcPct val="0"/>
              </a:spcBef>
            </a:pPr>
            <a:r>
              <a:rPr lang="en-US" sz="2100" b="1">
                <a:solidFill>
                  <a:srgbClr val="000000"/>
                </a:solidFill>
                <a:latin typeface="Montserrat Semi-Bold"/>
                <a:ea typeface="Montserrat Semi-Bold"/>
                <a:cs typeface="Montserrat Semi-Bold"/>
                <a:sym typeface="Montserrat Semi-Bold"/>
              </a:rPr>
              <a:t>Benjamin Shah</a:t>
            </a:r>
          </a:p>
        </p:txBody>
      </p:sp>
      <p:sp>
        <p:nvSpPr>
          <p:cNvPr id="70" name="TextBox 70"/>
          <p:cNvSpPr txBox="1"/>
          <p:nvPr/>
        </p:nvSpPr>
        <p:spPr>
          <a:xfrm>
            <a:off x="1497353" y="3980305"/>
            <a:ext cx="4118431" cy="1978025"/>
          </a:xfrm>
          <a:prstGeom prst="rect">
            <a:avLst/>
          </a:prstGeom>
        </p:spPr>
        <p:txBody>
          <a:bodyPr lIns="0" tIns="0" rIns="0" bIns="0" rtlCol="0" anchor="t">
            <a:spAutoFit/>
          </a:bodyPr>
          <a:lstStyle/>
          <a:p>
            <a:pPr marL="0" lvl="0" indent="0" algn="ctr">
              <a:lnSpc>
                <a:spcPts val="3189"/>
              </a:lnSpc>
            </a:pPr>
            <a:r>
              <a:rPr lang="en-US" sz="2199" b="1">
                <a:solidFill>
                  <a:srgbClr val="000000"/>
                </a:solidFill>
                <a:latin typeface="Open Sans Medium"/>
                <a:ea typeface="Open Sans Medium"/>
                <a:cs typeface="Open Sans Medium"/>
                <a:sym typeface="Open Sans Medium"/>
              </a:rPr>
              <a:t>In a world flooded with marketing noise, Thynk Unlimited stands out as a beacon of creativity and effectiveness.</a:t>
            </a:r>
          </a:p>
        </p:txBody>
      </p:sp>
      <p:sp>
        <p:nvSpPr>
          <p:cNvPr id="71" name="TextBox 71"/>
          <p:cNvSpPr txBox="1"/>
          <p:nvPr/>
        </p:nvSpPr>
        <p:spPr>
          <a:xfrm>
            <a:off x="7638814" y="8423253"/>
            <a:ext cx="3010373" cy="356234"/>
          </a:xfrm>
          <a:prstGeom prst="rect">
            <a:avLst/>
          </a:prstGeom>
        </p:spPr>
        <p:txBody>
          <a:bodyPr lIns="0" tIns="0" rIns="0" bIns="0" rtlCol="0" anchor="t">
            <a:spAutoFit/>
          </a:bodyPr>
          <a:lstStyle/>
          <a:p>
            <a:pPr marL="0" lvl="0" indent="0" algn="ctr">
              <a:lnSpc>
                <a:spcPts val="2940"/>
              </a:lnSpc>
              <a:spcBef>
                <a:spcPct val="0"/>
              </a:spcBef>
            </a:pPr>
            <a:r>
              <a:rPr lang="en-US" sz="2100" b="1">
                <a:solidFill>
                  <a:srgbClr val="FFFFFF"/>
                </a:solidFill>
                <a:latin typeface="Montserrat Semi-Bold"/>
                <a:ea typeface="Montserrat Semi-Bold"/>
                <a:cs typeface="Montserrat Semi-Bold"/>
                <a:sym typeface="Montserrat Semi-Bold"/>
              </a:rPr>
              <a:t>Murad Naser </a:t>
            </a:r>
          </a:p>
        </p:txBody>
      </p:sp>
      <p:sp>
        <p:nvSpPr>
          <p:cNvPr id="72" name="TextBox 72"/>
          <p:cNvSpPr txBox="1"/>
          <p:nvPr/>
        </p:nvSpPr>
        <p:spPr>
          <a:xfrm>
            <a:off x="7084784" y="3980305"/>
            <a:ext cx="4118431" cy="1577975"/>
          </a:xfrm>
          <a:prstGeom prst="rect">
            <a:avLst/>
          </a:prstGeom>
        </p:spPr>
        <p:txBody>
          <a:bodyPr lIns="0" tIns="0" rIns="0" bIns="0" rtlCol="0" anchor="t">
            <a:spAutoFit/>
          </a:bodyPr>
          <a:lstStyle/>
          <a:p>
            <a:pPr marL="0" lvl="0" indent="0" algn="ctr">
              <a:lnSpc>
                <a:spcPts val="3189"/>
              </a:lnSpc>
            </a:pPr>
            <a:r>
              <a:rPr lang="en-US" sz="2199" b="1">
                <a:solidFill>
                  <a:srgbClr val="FFFFFF"/>
                </a:solidFill>
                <a:latin typeface="Open Sans Medium"/>
                <a:ea typeface="Open Sans Medium"/>
                <a:cs typeface="Open Sans Medium"/>
                <a:sym typeface="Open Sans Medium"/>
              </a:rPr>
              <a:t>The level of expertise and personalized attention to our unique needs has made them an invaluable partner.</a:t>
            </a:r>
          </a:p>
        </p:txBody>
      </p:sp>
      <p:sp>
        <p:nvSpPr>
          <p:cNvPr id="73" name="TextBox 73"/>
          <p:cNvSpPr txBox="1"/>
          <p:nvPr/>
        </p:nvSpPr>
        <p:spPr>
          <a:xfrm>
            <a:off x="13224462" y="8423253"/>
            <a:ext cx="3010373" cy="356234"/>
          </a:xfrm>
          <a:prstGeom prst="rect">
            <a:avLst/>
          </a:prstGeom>
        </p:spPr>
        <p:txBody>
          <a:bodyPr lIns="0" tIns="0" rIns="0" bIns="0" rtlCol="0" anchor="t">
            <a:spAutoFit/>
          </a:bodyPr>
          <a:lstStyle/>
          <a:p>
            <a:pPr marL="0" lvl="0" indent="0" algn="ctr">
              <a:lnSpc>
                <a:spcPts val="2940"/>
              </a:lnSpc>
              <a:spcBef>
                <a:spcPct val="0"/>
              </a:spcBef>
            </a:pPr>
            <a:r>
              <a:rPr lang="en-US" sz="2100" b="1">
                <a:solidFill>
                  <a:srgbClr val="000000"/>
                </a:solidFill>
                <a:latin typeface="Montserrat Semi-Bold"/>
                <a:ea typeface="Montserrat Semi-Bold"/>
                <a:cs typeface="Montserrat Semi-Bold"/>
                <a:sym typeface="Montserrat Semi-Bold"/>
              </a:rPr>
              <a:t>Drew Feig</a:t>
            </a:r>
          </a:p>
        </p:txBody>
      </p:sp>
      <p:sp>
        <p:nvSpPr>
          <p:cNvPr id="74" name="TextBox 74"/>
          <p:cNvSpPr txBox="1"/>
          <p:nvPr/>
        </p:nvSpPr>
        <p:spPr>
          <a:xfrm>
            <a:off x="12670433" y="3980305"/>
            <a:ext cx="4118431" cy="1978025"/>
          </a:xfrm>
          <a:prstGeom prst="rect">
            <a:avLst/>
          </a:prstGeom>
        </p:spPr>
        <p:txBody>
          <a:bodyPr lIns="0" tIns="0" rIns="0" bIns="0" rtlCol="0" anchor="t">
            <a:spAutoFit/>
          </a:bodyPr>
          <a:lstStyle/>
          <a:p>
            <a:pPr marL="0" lvl="0" indent="0" algn="ctr">
              <a:lnSpc>
                <a:spcPts val="3189"/>
              </a:lnSpc>
            </a:pPr>
            <a:r>
              <a:rPr lang="en-US" sz="2199" b="1">
                <a:solidFill>
                  <a:srgbClr val="000000"/>
                </a:solidFill>
                <a:latin typeface="Open Sans Medium"/>
                <a:ea typeface="Open Sans Medium"/>
                <a:cs typeface="Open Sans Medium"/>
                <a:sym typeface="Open Sans Medium"/>
              </a:rPr>
              <a:t>I've been thoroughly impressed with the exceptional level of service and creativity they bring to the table.</a:t>
            </a:r>
          </a:p>
        </p:txBody>
      </p:sp>
      <p:sp>
        <p:nvSpPr>
          <p:cNvPr id="75" name="TextBox 75"/>
          <p:cNvSpPr txBox="1"/>
          <p:nvPr/>
        </p:nvSpPr>
        <p:spPr>
          <a:xfrm>
            <a:off x="839945" y="755626"/>
            <a:ext cx="8147912" cy="994410"/>
          </a:xfrm>
          <a:prstGeom prst="rect">
            <a:avLst/>
          </a:prstGeom>
        </p:spPr>
        <p:txBody>
          <a:bodyPr lIns="0" tIns="0" rIns="0" bIns="0" rtlCol="0" anchor="t">
            <a:spAutoFit/>
          </a:bodyPr>
          <a:lstStyle/>
          <a:p>
            <a:pPr algn="l">
              <a:lnSpc>
                <a:spcPts val="7560"/>
              </a:lnSpc>
            </a:pPr>
            <a:r>
              <a:rPr lang="en-US" sz="7200" b="1">
                <a:solidFill>
                  <a:srgbClr val="FFFFFF"/>
                </a:solidFill>
                <a:latin typeface="Inter Bold"/>
                <a:ea typeface="Inter Bold"/>
                <a:cs typeface="Inter Bold"/>
                <a:sym typeface="Inter Bold"/>
              </a:rPr>
              <a:t>TESTIMONIAL</a:t>
            </a:r>
          </a:p>
        </p:txBody>
      </p:sp>
      <p:sp>
        <p:nvSpPr>
          <p:cNvPr id="76" name="TextBox 76"/>
          <p:cNvSpPr txBox="1"/>
          <p:nvPr/>
        </p:nvSpPr>
        <p:spPr>
          <a:xfrm>
            <a:off x="14848250" y="970256"/>
            <a:ext cx="3191396" cy="422275"/>
          </a:xfrm>
          <a:prstGeom prst="rect">
            <a:avLst/>
          </a:prstGeom>
        </p:spPr>
        <p:txBody>
          <a:bodyPr lIns="0" tIns="0" rIns="0" bIns="0" rtlCol="0" anchor="t">
            <a:spAutoFit/>
          </a:bodyPr>
          <a:lstStyle/>
          <a:p>
            <a:pPr algn="l">
              <a:lnSpc>
                <a:spcPts val="3499"/>
              </a:lnSpc>
            </a:pPr>
            <a:r>
              <a:rPr lang="en-US" sz="2499" b="1">
                <a:solidFill>
                  <a:srgbClr val="FFFFFF"/>
                </a:solidFill>
                <a:latin typeface="Open Sans Semi-Bold"/>
                <a:ea typeface="Open Sans Semi-Bold"/>
                <a:cs typeface="Open Sans Semi-Bold"/>
                <a:sym typeface="Open Sans Semi-Bold"/>
              </a:rPr>
              <a:t>Thynk Unlimited</a:t>
            </a:r>
          </a:p>
        </p:txBody>
      </p:sp>
    </p:spTree>
    <p:extLst>
      <p:ext uri="{BB962C8B-B14F-4D97-AF65-F5344CB8AC3E}">
        <p14:creationId xmlns:p14="http://schemas.microsoft.com/office/powerpoint/2010/main" val="1653604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74106" y="486402"/>
            <a:ext cx="3050209" cy="580094"/>
            <a:chOff x="0" y="0"/>
            <a:chExt cx="4066944" cy="773459"/>
          </a:xfrm>
        </p:grpSpPr>
        <p:sp>
          <p:nvSpPr>
            <p:cNvPr id="3" name="Freeform 3"/>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Freeform 4"/>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6" name="Freeform 6"/>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7" name="Freeform 7"/>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8" name="Group 8"/>
          <p:cNvGrpSpPr/>
          <p:nvPr/>
        </p:nvGrpSpPr>
        <p:grpSpPr>
          <a:xfrm>
            <a:off x="4874106" y="8193906"/>
            <a:ext cx="3050209" cy="580094"/>
            <a:chOff x="0" y="0"/>
            <a:chExt cx="4066944" cy="773459"/>
          </a:xfrm>
        </p:grpSpPr>
        <p:sp>
          <p:nvSpPr>
            <p:cNvPr id="9" name="Freeform 9"/>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0" name="Freeform 10"/>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1" name="Freeform 11"/>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2" name="Freeform 12"/>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3" name="Freeform 13"/>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14" name="Group 14"/>
          <p:cNvGrpSpPr/>
          <p:nvPr/>
        </p:nvGrpSpPr>
        <p:grpSpPr>
          <a:xfrm>
            <a:off x="4874106" y="4350612"/>
            <a:ext cx="3050209" cy="580094"/>
            <a:chOff x="0" y="0"/>
            <a:chExt cx="4066944" cy="773459"/>
          </a:xfrm>
        </p:grpSpPr>
        <p:sp>
          <p:nvSpPr>
            <p:cNvPr id="15" name="Freeform 15"/>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6" name="Freeform 16"/>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7" name="Freeform 17"/>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8" name="Freeform 18"/>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9" name="Freeform 19"/>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20" name="Group 20"/>
          <p:cNvGrpSpPr/>
          <p:nvPr/>
        </p:nvGrpSpPr>
        <p:grpSpPr>
          <a:xfrm>
            <a:off x="13245744" y="893371"/>
            <a:ext cx="3050209" cy="580094"/>
            <a:chOff x="0" y="0"/>
            <a:chExt cx="4066944" cy="773459"/>
          </a:xfrm>
        </p:grpSpPr>
        <p:sp>
          <p:nvSpPr>
            <p:cNvPr id="21" name="Freeform 21"/>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2" name="Freeform 22"/>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3" name="Freeform 23"/>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4" name="Freeform 24"/>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5" name="Freeform 25"/>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grpSp>
        <p:nvGrpSpPr>
          <p:cNvPr id="26" name="Group 26"/>
          <p:cNvGrpSpPr/>
          <p:nvPr/>
        </p:nvGrpSpPr>
        <p:grpSpPr>
          <a:xfrm>
            <a:off x="13245744" y="4345923"/>
            <a:ext cx="3050209" cy="580094"/>
            <a:chOff x="0" y="0"/>
            <a:chExt cx="4066944" cy="773459"/>
          </a:xfrm>
        </p:grpSpPr>
        <p:sp>
          <p:nvSpPr>
            <p:cNvPr id="27" name="Freeform 27"/>
            <p:cNvSpPr/>
            <p:nvPr/>
          </p:nvSpPr>
          <p:spPr>
            <a:xfrm>
              <a:off x="0"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8" name="Freeform 28"/>
            <p:cNvSpPr/>
            <p:nvPr/>
          </p:nvSpPr>
          <p:spPr>
            <a:xfrm>
              <a:off x="813389"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29" name="Freeform 29"/>
            <p:cNvSpPr/>
            <p:nvPr/>
          </p:nvSpPr>
          <p:spPr>
            <a:xfrm>
              <a:off x="1626777"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0" name="Freeform 30"/>
            <p:cNvSpPr/>
            <p:nvPr/>
          </p:nvSpPr>
          <p:spPr>
            <a:xfrm>
              <a:off x="2440166" y="0"/>
              <a:ext cx="813389" cy="773459"/>
            </a:xfrm>
            <a:custGeom>
              <a:avLst/>
              <a:gdLst/>
              <a:ahLst/>
              <a:cxnLst/>
              <a:rect l="l" t="t" r="r" b="b"/>
              <a:pathLst>
                <a:path w="813389" h="773459">
                  <a:moveTo>
                    <a:pt x="0" y="0"/>
                  </a:moveTo>
                  <a:lnTo>
                    <a:pt x="813389" y="0"/>
                  </a:lnTo>
                  <a:lnTo>
                    <a:pt x="813389"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31" name="Freeform 31"/>
            <p:cNvSpPr/>
            <p:nvPr/>
          </p:nvSpPr>
          <p:spPr>
            <a:xfrm>
              <a:off x="3253555" y="0"/>
              <a:ext cx="813389" cy="773459"/>
            </a:xfrm>
            <a:custGeom>
              <a:avLst/>
              <a:gdLst/>
              <a:ahLst/>
              <a:cxnLst/>
              <a:rect l="l" t="t" r="r" b="b"/>
              <a:pathLst>
                <a:path w="813389" h="773459">
                  <a:moveTo>
                    <a:pt x="0" y="0"/>
                  </a:moveTo>
                  <a:lnTo>
                    <a:pt x="813388" y="0"/>
                  </a:lnTo>
                  <a:lnTo>
                    <a:pt x="813388" y="773459"/>
                  </a:lnTo>
                  <a:lnTo>
                    <a:pt x="0" y="773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sp>
        <p:nvSpPr>
          <p:cNvPr id="32" name="TextBox 32"/>
          <p:cNvSpPr txBox="1"/>
          <p:nvPr/>
        </p:nvSpPr>
        <p:spPr>
          <a:xfrm>
            <a:off x="4874106" y="1230142"/>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ALFREDO TORRES</a:t>
            </a:r>
          </a:p>
        </p:txBody>
      </p:sp>
      <p:sp>
        <p:nvSpPr>
          <p:cNvPr id="33" name="TextBox 33"/>
          <p:cNvSpPr txBox="1"/>
          <p:nvPr/>
        </p:nvSpPr>
        <p:spPr>
          <a:xfrm>
            <a:off x="4874106" y="5082669"/>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BAILEY DUPONT</a:t>
            </a:r>
          </a:p>
        </p:txBody>
      </p:sp>
      <p:sp>
        <p:nvSpPr>
          <p:cNvPr id="34" name="TextBox 34"/>
          <p:cNvSpPr txBox="1"/>
          <p:nvPr/>
        </p:nvSpPr>
        <p:spPr>
          <a:xfrm>
            <a:off x="4874106" y="8930653"/>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DANI MARTINEZ</a:t>
            </a:r>
          </a:p>
        </p:txBody>
      </p:sp>
      <p:sp>
        <p:nvSpPr>
          <p:cNvPr id="35" name="TextBox 35"/>
          <p:cNvSpPr txBox="1"/>
          <p:nvPr/>
        </p:nvSpPr>
        <p:spPr>
          <a:xfrm>
            <a:off x="13245744" y="1630117"/>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HAE-WON JEON</a:t>
            </a:r>
          </a:p>
        </p:txBody>
      </p:sp>
      <p:sp>
        <p:nvSpPr>
          <p:cNvPr id="36" name="TextBox 36"/>
          <p:cNvSpPr txBox="1"/>
          <p:nvPr/>
        </p:nvSpPr>
        <p:spPr>
          <a:xfrm>
            <a:off x="13245744" y="5082669"/>
            <a:ext cx="4013556" cy="363183"/>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CHAD GIBBONS</a:t>
            </a:r>
          </a:p>
        </p:txBody>
      </p:sp>
      <p:sp>
        <p:nvSpPr>
          <p:cNvPr id="37" name="TextBox 37"/>
          <p:cNvSpPr txBox="1"/>
          <p:nvPr/>
        </p:nvSpPr>
        <p:spPr>
          <a:xfrm>
            <a:off x="4874106" y="1585547"/>
            <a:ext cx="4013556" cy="1584027"/>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It addresses a real need in the market and has the potential to revolutionize the industry.</a:t>
            </a:r>
          </a:p>
        </p:txBody>
      </p:sp>
      <p:sp>
        <p:nvSpPr>
          <p:cNvPr id="38" name="TextBox 38"/>
          <p:cNvSpPr txBox="1"/>
          <p:nvPr/>
        </p:nvSpPr>
        <p:spPr>
          <a:xfrm>
            <a:off x="4874106" y="5438074"/>
            <a:ext cx="4013556" cy="1184052"/>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Its unique features and benefits make it a game-changer in the market!</a:t>
            </a:r>
          </a:p>
        </p:txBody>
      </p:sp>
      <p:sp>
        <p:nvSpPr>
          <p:cNvPr id="39" name="TextBox 39"/>
          <p:cNvSpPr txBox="1"/>
          <p:nvPr/>
        </p:nvSpPr>
        <p:spPr>
          <a:xfrm>
            <a:off x="4874106" y="9286058"/>
            <a:ext cx="4013556" cy="784076"/>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Consumers are genuinely excited about this product!</a:t>
            </a:r>
          </a:p>
        </p:txBody>
      </p:sp>
      <p:sp>
        <p:nvSpPr>
          <p:cNvPr id="40" name="TextBox 40"/>
          <p:cNvSpPr txBox="1"/>
          <p:nvPr/>
        </p:nvSpPr>
        <p:spPr>
          <a:xfrm>
            <a:off x="13245744" y="1985523"/>
            <a:ext cx="4013556" cy="1184052"/>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I have no doubt that it will be a tremendous success in the market.</a:t>
            </a:r>
          </a:p>
        </p:txBody>
      </p:sp>
      <p:sp>
        <p:nvSpPr>
          <p:cNvPr id="41" name="TextBox 41"/>
          <p:cNvSpPr txBox="1"/>
          <p:nvPr/>
        </p:nvSpPr>
        <p:spPr>
          <a:xfrm>
            <a:off x="13245744" y="5438074"/>
            <a:ext cx="4013556" cy="1184052"/>
          </a:xfrm>
          <a:prstGeom prst="rect">
            <a:avLst/>
          </a:prstGeom>
        </p:spPr>
        <p:txBody>
          <a:bodyPr lIns="0" tIns="0" rIns="0" bIns="0" rtlCol="0" anchor="t">
            <a:spAutoFit/>
          </a:bodyPr>
          <a:lstStyle/>
          <a:p>
            <a:pPr marL="0" lvl="0" indent="0" algn="l">
              <a:lnSpc>
                <a:spcPts val="3200"/>
              </a:lnSpc>
            </a:pPr>
            <a:r>
              <a:rPr lang="en-US" sz="2000" spc="200">
                <a:solidFill>
                  <a:srgbClr val="000000"/>
                </a:solidFill>
                <a:latin typeface="Lato"/>
                <a:ea typeface="Lato"/>
                <a:cs typeface="Lato"/>
                <a:sym typeface="Lato"/>
              </a:rPr>
              <a:t>The positive feedback received so far is incredibly promising.</a:t>
            </a:r>
          </a:p>
        </p:txBody>
      </p:sp>
      <p:grpSp>
        <p:nvGrpSpPr>
          <p:cNvPr id="42" name="Group 42"/>
          <p:cNvGrpSpPr/>
          <p:nvPr/>
        </p:nvGrpSpPr>
        <p:grpSpPr>
          <a:xfrm>
            <a:off x="1157592" y="216866"/>
            <a:ext cx="3380536" cy="2952708"/>
            <a:chOff x="0" y="0"/>
            <a:chExt cx="1369624" cy="1196290"/>
          </a:xfrm>
        </p:grpSpPr>
        <p:sp>
          <p:nvSpPr>
            <p:cNvPr id="43" name="Freeform 43"/>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4"/>
              <a:stretch>
                <a:fillRect b="-71841"/>
              </a:stretch>
            </a:blipFill>
          </p:spPr>
          <p:txBody>
            <a:bodyPr/>
            <a:lstStyle/>
            <a:p>
              <a:endParaRPr lang="zh-TW" altLang="en-US"/>
            </a:p>
          </p:txBody>
        </p:sp>
      </p:grpSp>
      <p:grpSp>
        <p:nvGrpSpPr>
          <p:cNvPr id="44" name="Group 44"/>
          <p:cNvGrpSpPr/>
          <p:nvPr/>
        </p:nvGrpSpPr>
        <p:grpSpPr>
          <a:xfrm>
            <a:off x="9531833" y="216866"/>
            <a:ext cx="3380536" cy="2952708"/>
            <a:chOff x="0" y="0"/>
            <a:chExt cx="1369624" cy="1196290"/>
          </a:xfrm>
        </p:grpSpPr>
        <p:sp>
          <p:nvSpPr>
            <p:cNvPr id="45" name="Freeform 45"/>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5"/>
              <a:stretch>
                <a:fillRect l="-46690" t="-80452" r="-34320" b="-130598"/>
              </a:stretch>
            </a:blipFill>
          </p:spPr>
          <p:txBody>
            <a:bodyPr/>
            <a:lstStyle/>
            <a:p>
              <a:endParaRPr lang="zh-TW" altLang="en-US"/>
            </a:p>
          </p:txBody>
        </p:sp>
      </p:grpSp>
      <p:grpSp>
        <p:nvGrpSpPr>
          <p:cNvPr id="46" name="Group 46"/>
          <p:cNvGrpSpPr/>
          <p:nvPr/>
        </p:nvGrpSpPr>
        <p:grpSpPr>
          <a:xfrm>
            <a:off x="1157592" y="3669417"/>
            <a:ext cx="3380536" cy="2952708"/>
            <a:chOff x="0" y="0"/>
            <a:chExt cx="1369624" cy="1196290"/>
          </a:xfrm>
        </p:grpSpPr>
        <p:sp>
          <p:nvSpPr>
            <p:cNvPr id="47" name="Freeform 47"/>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6"/>
              <a:stretch>
                <a:fillRect l="-10721" t="-17583" r="-20592" b="-108067"/>
              </a:stretch>
            </a:blipFill>
          </p:spPr>
          <p:txBody>
            <a:bodyPr/>
            <a:lstStyle/>
            <a:p>
              <a:endParaRPr lang="zh-TW" altLang="en-US"/>
            </a:p>
          </p:txBody>
        </p:sp>
      </p:grpSp>
      <p:grpSp>
        <p:nvGrpSpPr>
          <p:cNvPr id="48" name="Group 48"/>
          <p:cNvGrpSpPr/>
          <p:nvPr/>
        </p:nvGrpSpPr>
        <p:grpSpPr>
          <a:xfrm>
            <a:off x="9531833" y="3669417"/>
            <a:ext cx="3380536" cy="2952708"/>
            <a:chOff x="0" y="0"/>
            <a:chExt cx="1369624" cy="1196290"/>
          </a:xfrm>
        </p:grpSpPr>
        <p:sp>
          <p:nvSpPr>
            <p:cNvPr id="49" name="Freeform 49"/>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7"/>
              <a:stretch>
                <a:fillRect l="-28600" t="-13793" r="-32032" b="-70113"/>
              </a:stretch>
            </a:blipFill>
          </p:spPr>
          <p:txBody>
            <a:bodyPr/>
            <a:lstStyle/>
            <a:p>
              <a:endParaRPr lang="zh-TW" altLang="en-US"/>
            </a:p>
          </p:txBody>
        </p:sp>
      </p:grpSp>
      <p:grpSp>
        <p:nvGrpSpPr>
          <p:cNvPr id="50" name="Group 50"/>
          <p:cNvGrpSpPr/>
          <p:nvPr/>
        </p:nvGrpSpPr>
        <p:grpSpPr>
          <a:xfrm>
            <a:off x="1157592" y="7117426"/>
            <a:ext cx="3380536" cy="2952708"/>
            <a:chOff x="0" y="0"/>
            <a:chExt cx="1369624" cy="1196290"/>
          </a:xfrm>
        </p:grpSpPr>
        <p:sp>
          <p:nvSpPr>
            <p:cNvPr id="51" name="Freeform 51"/>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8"/>
              <a:stretch>
                <a:fillRect l="-37752" t="-100020" r="-49854" b="-122365"/>
              </a:stretch>
            </a:blipFill>
          </p:spPr>
          <p:txBody>
            <a:bodyPr/>
            <a:lstStyle/>
            <a:p>
              <a:endParaRPr lang="zh-TW" altLang="en-US"/>
            </a:p>
          </p:txBody>
        </p:sp>
      </p:grpSp>
      <p:sp>
        <p:nvSpPr>
          <p:cNvPr id="52" name="TextBox 52"/>
          <p:cNvSpPr txBox="1"/>
          <p:nvPr/>
        </p:nvSpPr>
        <p:spPr>
          <a:xfrm>
            <a:off x="9647854" y="8217585"/>
            <a:ext cx="7611446" cy="1076251"/>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TESTIMONIAL</a:t>
            </a:r>
          </a:p>
        </p:txBody>
      </p:sp>
      <p:grpSp>
        <p:nvGrpSpPr>
          <p:cNvPr id="53" name="Group 53"/>
          <p:cNvGrpSpPr/>
          <p:nvPr/>
        </p:nvGrpSpPr>
        <p:grpSpPr>
          <a:xfrm>
            <a:off x="17259300" y="9243740"/>
            <a:ext cx="248490" cy="263050"/>
            <a:chOff x="0" y="-47625"/>
            <a:chExt cx="812800" cy="860425"/>
          </a:xfrm>
        </p:grpSpPr>
        <p:sp>
          <p:nvSpPr>
            <p:cNvPr id="54" name="Freeform 5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55" name="TextBox 5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6" name="Group 56"/>
          <p:cNvGrpSpPr/>
          <p:nvPr/>
        </p:nvGrpSpPr>
        <p:grpSpPr>
          <a:xfrm>
            <a:off x="780210" y="754566"/>
            <a:ext cx="248490" cy="263050"/>
            <a:chOff x="0" y="-47625"/>
            <a:chExt cx="812800" cy="860425"/>
          </a:xfrm>
        </p:grpSpPr>
        <p:sp>
          <p:nvSpPr>
            <p:cNvPr id="57" name="Freeform 5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58" name="TextBox 5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431804"/>
            <a:ext cx="21203378" cy="8528766"/>
            <a:chOff x="0" y="-47625"/>
            <a:chExt cx="1128752" cy="454025"/>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958126" y="3970422"/>
            <a:ext cx="12371749" cy="2060405"/>
          </a:xfrm>
          <a:prstGeom prst="rect">
            <a:avLst/>
          </a:prstGeom>
        </p:spPr>
        <p:txBody>
          <a:bodyPr lIns="0" tIns="0" rIns="0" bIns="0" rtlCol="0" anchor="t">
            <a:spAutoFit/>
          </a:bodyPr>
          <a:lstStyle/>
          <a:p>
            <a:pPr marL="0" lvl="0" indent="0" algn="ctr">
              <a:lnSpc>
                <a:spcPts val="16238"/>
              </a:lnSpc>
            </a:pPr>
            <a:r>
              <a:rPr lang="en-US" sz="11598" b="1" spc="579">
                <a:solidFill>
                  <a:srgbClr val="000000"/>
                </a:solidFill>
                <a:latin typeface="Helios Extended Bold"/>
                <a:ea typeface="Helios Extended Bold"/>
                <a:cs typeface="Helios Extended Bold"/>
                <a:sym typeface="Helios Extended Bold"/>
              </a:rPr>
              <a:t>THANK YOU</a:t>
            </a:r>
          </a:p>
        </p:txBody>
      </p:sp>
      <p:grpSp>
        <p:nvGrpSpPr>
          <p:cNvPr id="6" name="Group 6"/>
          <p:cNvGrpSpPr/>
          <p:nvPr/>
        </p:nvGrpSpPr>
        <p:grpSpPr>
          <a:xfrm>
            <a:off x="1028700" y="8995250"/>
            <a:ext cx="248490" cy="263050"/>
            <a:chOff x="0" y="-47625"/>
            <a:chExt cx="812800" cy="860425"/>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010810" y="1014140"/>
            <a:ext cx="248490" cy="263050"/>
            <a:chOff x="0" y="-47625"/>
            <a:chExt cx="812800" cy="860425"/>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7600950" y="6751653"/>
            <a:ext cx="3086100" cy="985184"/>
            <a:chOff x="0" y="-47625"/>
            <a:chExt cx="812800" cy="259472"/>
          </a:xfrm>
        </p:grpSpPr>
        <p:sp>
          <p:nvSpPr>
            <p:cNvPr id="13" name="Freeform 13"/>
            <p:cNvSpPr/>
            <p:nvPr/>
          </p:nvSpPr>
          <p:spPr>
            <a:xfrm>
              <a:off x="0" y="0"/>
              <a:ext cx="812800" cy="211847"/>
            </a:xfrm>
            <a:custGeom>
              <a:avLst/>
              <a:gdLst/>
              <a:ahLst/>
              <a:cxnLst/>
              <a:rect l="l" t="t" r="r" b="b"/>
              <a:pathLst>
                <a:path w="812800" h="211847">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4E6E81"/>
            </a:solidFill>
          </p:spPr>
          <p:txBody>
            <a:bodyPr/>
            <a:lstStyle/>
            <a:p>
              <a:endParaRPr lang="zh-TW" altLang="en-US"/>
            </a:p>
          </p:txBody>
        </p:sp>
        <p:sp>
          <p:nvSpPr>
            <p:cNvPr id="14" name="TextBox 14"/>
            <p:cNvSpPr txBox="1"/>
            <p:nvPr/>
          </p:nvSpPr>
          <p:spPr>
            <a:xfrm>
              <a:off x="0" y="-47625"/>
              <a:ext cx="812800" cy="259472"/>
            </a:xfrm>
            <a:prstGeom prst="rect">
              <a:avLst/>
            </a:prstGeom>
          </p:spPr>
          <p:txBody>
            <a:bodyPr lIns="50800" tIns="50800" rIns="50800" bIns="50800" rtlCol="0" anchor="ctr"/>
            <a:lstStyle/>
            <a:p>
              <a:pPr algn="ctr">
                <a:lnSpc>
                  <a:spcPts val="3079"/>
                </a:lnSpc>
              </a:pPr>
              <a:r>
                <a:rPr lang="en-US" sz="2199" spc="219">
                  <a:solidFill>
                    <a:srgbClr val="FFFFFF"/>
                  </a:solidFill>
                  <a:latin typeface="Lato"/>
                  <a:ea typeface="Lato"/>
                  <a:cs typeface="Lato"/>
                  <a:sym typeface="Lato"/>
                </a:rPr>
                <a:t>02 May, 2024</a:t>
              </a:r>
            </a:p>
          </p:txBody>
        </p:sp>
      </p:grpSp>
      <p:sp>
        <p:nvSpPr>
          <p:cNvPr id="15" name="Freeform 15"/>
          <p:cNvSpPr/>
          <p:nvPr/>
        </p:nvSpPr>
        <p:spPr>
          <a:xfrm>
            <a:off x="8877077" y="2550163"/>
            <a:ext cx="533846" cy="589367"/>
          </a:xfrm>
          <a:custGeom>
            <a:avLst/>
            <a:gdLst/>
            <a:ahLst/>
            <a:cxnLst/>
            <a:rect l="l" t="t" r="r" b="b"/>
            <a:pathLst>
              <a:path w="533846" h="589367">
                <a:moveTo>
                  <a:pt x="0" y="0"/>
                </a:moveTo>
                <a:lnTo>
                  <a:pt x="533846" y="0"/>
                </a:lnTo>
                <a:lnTo>
                  <a:pt x="533846" y="589367"/>
                </a:lnTo>
                <a:lnTo>
                  <a:pt x="0" y="589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6" name="TextBox 16"/>
          <p:cNvSpPr txBox="1"/>
          <p:nvPr/>
        </p:nvSpPr>
        <p:spPr>
          <a:xfrm>
            <a:off x="2958126" y="3130005"/>
            <a:ext cx="12371749" cy="405616"/>
          </a:xfrm>
          <a:prstGeom prst="rect">
            <a:avLst/>
          </a:prstGeom>
        </p:spPr>
        <p:txBody>
          <a:bodyPr lIns="0" tIns="0" rIns="0" bIns="0" rtlCol="0" anchor="t">
            <a:spAutoFit/>
          </a:bodyPr>
          <a:lstStyle/>
          <a:p>
            <a:pPr marL="0" lvl="0" indent="0" algn="ctr">
              <a:lnSpc>
                <a:spcPts val="3359"/>
              </a:lnSpc>
              <a:spcBef>
                <a:spcPct val="0"/>
              </a:spcBef>
            </a:pPr>
            <a:r>
              <a:rPr lang="en-US" sz="2399" spc="239">
                <a:solidFill>
                  <a:srgbClr val="000000"/>
                </a:solidFill>
                <a:latin typeface="Lato"/>
                <a:ea typeface="Lato"/>
                <a:cs typeface="Lato"/>
                <a:sym typeface="Lato"/>
              </a:rPr>
              <a:t>Timmerman Industries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2759" y="6802807"/>
            <a:ext cx="5402508" cy="540250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5" name="AutoShape 5"/>
          <p:cNvSpPr/>
          <p:nvPr/>
        </p:nvSpPr>
        <p:spPr>
          <a:xfrm>
            <a:off x="1074658" y="8563446"/>
            <a:ext cx="16138684" cy="0"/>
          </a:xfrm>
          <a:prstGeom prst="line">
            <a:avLst/>
          </a:prstGeom>
          <a:ln w="38100" cap="flat">
            <a:solidFill>
              <a:srgbClr val="17726D"/>
            </a:solidFill>
            <a:prstDash val="solid"/>
            <a:headEnd type="none" w="sm" len="sm"/>
            <a:tailEnd type="none" w="sm" len="sm"/>
          </a:ln>
        </p:spPr>
        <p:txBody>
          <a:bodyPr/>
          <a:lstStyle/>
          <a:p>
            <a:endParaRPr lang="zh-TW" altLang="en-US"/>
          </a:p>
        </p:txBody>
      </p:sp>
      <p:grpSp>
        <p:nvGrpSpPr>
          <p:cNvPr id="6" name="Group 6"/>
          <p:cNvGrpSpPr/>
          <p:nvPr/>
        </p:nvGrpSpPr>
        <p:grpSpPr>
          <a:xfrm>
            <a:off x="10785978" y="1231643"/>
            <a:ext cx="4758515" cy="47585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9" name="Group 9"/>
          <p:cNvGrpSpPr/>
          <p:nvPr/>
        </p:nvGrpSpPr>
        <p:grpSpPr>
          <a:xfrm>
            <a:off x="1074658" y="5553371"/>
            <a:ext cx="447675" cy="4476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txBody>
            <a:bodyPr/>
            <a:lstStyle/>
            <a:p>
              <a:endParaRPr lang="zh-TW" alt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12" name="Freeform 12"/>
          <p:cNvSpPr/>
          <p:nvPr/>
        </p:nvSpPr>
        <p:spPr>
          <a:xfrm>
            <a:off x="1124956" y="656036"/>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13" name="Group 13"/>
          <p:cNvGrpSpPr/>
          <p:nvPr/>
        </p:nvGrpSpPr>
        <p:grpSpPr>
          <a:xfrm>
            <a:off x="15972039" y="656036"/>
            <a:ext cx="1241303" cy="575606"/>
            <a:chOff x="0" y="0"/>
            <a:chExt cx="326928" cy="151600"/>
          </a:xfrm>
        </p:grpSpPr>
        <p:sp>
          <p:nvSpPr>
            <p:cNvPr id="14" name="Freeform 14"/>
            <p:cNvSpPr/>
            <p:nvPr/>
          </p:nvSpPr>
          <p:spPr>
            <a:xfrm>
              <a:off x="0" y="0"/>
              <a:ext cx="326928" cy="151600"/>
            </a:xfrm>
            <a:custGeom>
              <a:avLst/>
              <a:gdLst/>
              <a:ahLst/>
              <a:cxn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txBody>
            <a:bodyPr/>
            <a:lstStyle/>
            <a:p>
              <a:endParaRPr lang="zh-TW" altLang="en-US"/>
            </a:p>
          </p:txBody>
        </p:sp>
        <p:sp>
          <p:nvSpPr>
            <p:cNvPr id="15" name="TextBox 15"/>
            <p:cNvSpPr txBox="1"/>
            <p:nvPr/>
          </p:nvSpPr>
          <p:spPr>
            <a:xfrm>
              <a:off x="0" y="-47625"/>
              <a:ext cx="326928" cy="199225"/>
            </a:xfrm>
            <a:prstGeom prst="rect">
              <a:avLst/>
            </a:prstGeom>
          </p:spPr>
          <p:txBody>
            <a:bodyPr lIns="50800" tIns="50800" rIns="50800" bIns="50800" rtlCol="0" anchor="ctr"/>
            <a:lstStyle/>
            <a:p>
              <a:pPr algn="ctr">
                <a:lnSpc>
                  <a:spcPts val="2479"/>
                </a:lnSpc>
              </a:pPr>
              <a:endParaRPr/>
            </a:p>
          </p:txBody>
        </p:sp>
      </p:grpSp>
      <p:sp>
        <p:nvSpPr>
          <p:cNvPr id="16" name="Freeform 16"/>
          <p:cNvSpPr/>
          <p:nvPr/>
        </p:nvSpPr>
        <p:spPr>
          <a:xfrm>
            <a:off x="16275918" y="793769"/>
            <a:ext cx="633545" cy="300142"/>
          </a:xfrm>
          <a:custGeom>
            <a:avLst/>
            <a:gdLst/>
            <a:ahLst/>
            <a:cxnLst/>
            <a:rect l="l" t="t" r="r" b="b"/>
            <a:pathLst>
              <a:path w="633545" h="300142">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7" name="TextBox 17"/>
          <p:cNvSpPr txBox="1"/>
          <p:nvPr/>
        </p:nvSpPr>
        <p:spPr>
          <a:xfrm>
            <a:off x="981075" y="2874521"/>
            <a:ext cx="14166687" cy="2678850"/>
          </a:xfrm>
          <a:prstGeom prst="rect">
            <a:avLst/>
          </a:prstGeom>
        </p:spPr>
        <p:txBody>
          <a:bodyPr lIns="0" tIns="0" rIns="0" bIns="0" rtlCol="0" anchor="t">
            <a:spAutoFit/>
          </a:bodyPr>
          <a:lstStyle/>
          <a:p>
            <a:pPr algn="l">
              <a:lnSpc>
                <a:spcPts val="21873"/>
              </a:lnSpc>
            </a:pPr>
            <a:r>
              <a:rPr lang="en-US" sz="15624" b="1">
                <a:solidFill>
                  <a:srgbClr val="17726D"/>
                </a:solidFill>
                <a:latin typeface="Inter Bold"/>
                <a:ea typeface="Inter Bold"/>
                <a:cs typeface="Inter Bold"/>
                <a:sym typeface="Inter Bold"/>
              </a:rPr>
              <a:t>PITCH DECK</a:t>
            </a:r>
          </a:p>
        </p:txBody>
      </p:sp>
      <p:sp>
        <p:nvSpPr>
          <p:cNvPr id="18" name="TextBox 18"/>
          <p:cNvSpPr txBox="1"/>
          <p:nvPr/>
        </p:nvSpPr>
        <p:spPr>
          <a:xfrm>
            <a:off x="1074658" y="9213231"/>
            <a:ext cx="2012164"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Medium"/>
                <a:ea typeface="Open Sans Medium"/>
                <a:cs typeface="Open Sans Medium"/>
                <a:sym typeface="Open Sans Medium"/>
              </a:rPr>
              <a:t>+123-456-7890 </a:t>
            </a:r>
          </a:p>
        </p:txBody>
      </p:sp>
      <p:sp>
        <p:nvSpPr>
          <p:cNvPr id="19" name="TextBox 19"/>
          <p:cNvSpPr txBox="1"/>
          <p:nvPr/>
        </p:nvSpPr>
        <p:spPr>
          <a:xfrm>
            <a:off x="1074658" y="8881603"/>
            <a:ext cx="2012164"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Bold"/>
                <a:ea typeface="Open Sans Bold"/>
                <a:cs typeface="Open Sans Bold"/>
                <a:sym typeface="Open Sans Bold"/>
              </a:rPr>
              <a:t>Telephone</a:t>
            </a:r>
          </a:p>
        </p:txBody>
      </p:sp>
      <p:sp>
        <p:nvSpPr>
          <p:cNvPr id="20" name="TextBox 20"/>
          <p:cNvSpPr txBox="1"/>
          <p:nvPr/>
        </p:nvSpPr>
        <p:spPr>
          <a:xfrm>
            <a:off x="3575225" y="9213231"/>
            <a:ext cx="2725663" cy="605155"/>
          </a:xfrm>
          <a:prstGeom prst="rect">
            <a:avLst/>
          </a:prstGeom>
        </p:spPr>
        <p:txBody>
          <a:bodyPr lIns="0" tIns="0" rIns="0" bIns="0" rtlCol="0" anchor="t">
            <a:spAutoFit/>
          </a:bodyPr>
          <a:lstStyle/>
          <a:p>
            <a:pPr algn="just">
              <a:lnSpc>
                <a:spcPts val="2479"/>
              </a:lnSpc>
            </a:pPr>
            <a:r>
              <a:rPr lang="en-US" sz="1599">
                <a:solidFill>
                  <a:srgbClr val="000000"/>
                </a:solidFill>
                <a:latin typeface="Open Sans"/>
                <a:ea typeface="Open Sans"/>
                <a:cs typeface="Open Sans"/>
                <a:sym typeface="Open Sans"/>
              </a:rPr>
              <a:t>123 Anywhere St., Any City, </a:t>
            </a:r>
          </a:p>
          <a:p>
            <a:pPr marL="0" lvl="0" indent="0" algn="just">
              <a:lnSpc>
                <a:spcPts val="2479"/>
              </a:lnSpc>
            </a:pPr>
            <a:r>
              <a:rPr lang="en-US" sz="1599">
                <a:solidFill>
                  <a:srgbClr val="000000"/>
                </a:solidFill>
                <a:latin typeface="Open Sans"/>
                <a:ea typeface="Open Sans"/>
                <a:cs typeface="Open Sans"/>
                <a:sym typeface="Open Sans"/>
              </a:rPr>
              <a:t>ST 12345 </a:t>
            </a:r>
          </a:p>
        </p:txBody>
      </p:sp>
      <p:sp>
        <p:nvSpPr>
          <p:cNvPr id="21" name="TextBox 21"/>
          <p:cNvSpPr txBox="1"/>
          <p:nvPr/>
        </p:nvSpPr>
        <p:spPr>
          <a:xfrm>
            <a:off x="6824763" y="9213231"/>
            <a:ext cx="2868747" cy="290830"/>
          </a:xfrm>
          <a:prstGeom prst="rect">
            <a:avLst/>
          </a:prstGeom>
        </p:spPr>
        <p:txBody>
          <a:bodyPr lIns="0" tIns="0" rIns="0" bIns="0" rtlCol="0" anchor="t">
            <a:spAutoFit/>
          </a:bodyPr>
          <a:lstStyle/>
          <a:p>
            <a:pPr marL="0" lvl="0" indent="0" algn="just">
              <a:lnSpc>
                <a:spcPts val="2479"/>
              </a:lnSpc>
            </a:pPr>
            <a:r>
              <a:rPr lang="en-US" sz="1599">
                <a:solidFill>
                  <a:srgbClr val="000000"/>
                </a:solidFill>
                <a:latin typeface="Open Sans"/>
                <a:ea typeface="Open Sans"/>
                <a:cs typeface="Open Sans"/>
                <a:sym typeface="Open Sans"/>
              </a:rPr>
              <a:t>www.reallygreatsite.com </a:t>
            </a:r>
          </a:p>
        </p:txBody>
      </p:sp>
      <p:sp>
        <p:nvSpPr>
          <p:cNvPr id="22" name="TextBox 22"/>
          <p:cNvSpPr txBox="1"/>
          <p:nvPr/>
        </p:nvSpPr>
        <p:spPr>
          <a:xfrm>
            <a:off x="3575225" y="8881603"/>
            <a:ext cx="2725663"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Bold"/>
                <a:ea typeface="Open Sans Bold"/>
                <a:cs typeface="Open Sans Bold"/>
                <a:sym typeface="Open Sans Bold"/>
              </a:rPr>
              <a:t>Address</a:t>
            </a:r>
          </a:p>
        </p:txBody>
      </p:sp>
      <p:sp>
        <p:nvSpPr>
          <p:cNvPr id="23" name="TextBox 23"/>
          <p:cNvSpPr txBox="1"/>
          <p:nvPr/>
        </p:nvSpPr>
        <p:spPr>
          <a:xfrm>
            <a:off x="6824763" y="8881603"/>
            <a:ext cx="2868747" cy="290830"/>
          </a:xfrm>
          <a:prstGeom prst="rect">
            <a:avLst/>
          </a:prstGeom>
        </p:spPr>
        <p:txBody>
          <a:bodyPr lIns="0" tIns="0" rIns="0" bIns="0" rtlCol="0" anchor="t">
            <a:spAutoFit/>
          </a:bodyPr>
          <a:lstStyle/>
          <a:p>
            <a:pPr marL="0" lvl="0" indent="0" algn="just">
              <a:lnSpc>
                <a:spcPts val="2479"/>
              </a:lnSpc>
            </a:pPr>
            <a:r>
              <a:rPr lang="en-US" sz="1599" b="1">
                <a:solidFill>
                  <a:srgbClr val="000000"/>
                </a:solidFill>
                <a:latin typeface="Open Sans Bold"/>
                <a:ea typeface="Open Sans Bold"/>
                <a:cs typeface="Open Sans Bold"/>
                <a:sym typeface="Open Sans Bold"/>
              </a:rPr>
              <a:t>Website</a:t>
            </a:r>
          </a:p>
        </p:txBody>
      </p:sp>
      <p:sp>
        <p:nvSpPr>
          <p:cNvPr id="24" name="TextBox 24"/>
          <p:cNvSpPr txBox="1"/>
          <p:nvPr/>
        </p:nvSpPr>
        <p:spPr>
          <a:xfrm>
            <a:off x="14344595" y="8862553"/>
            <a:ext cx="2868747" cy="368301"/>
          </a:xfrm>
          <a:prstGeom prst="rect">
            <a:avLst/>
          </a:prstGeom>
        </p:spPr>
        <p:txBody>
          <a:bodyPr lIns="0" tIns="0" rIns="0" bIns="0" rtlCol="0" anchor="t">
            <a:spAutoFit/>
          </a:bodyPr>
          <a:lstStyle/>
          <a:p>
            <a:pPr marL="0" lvl="0" indent="0" algn="r">
              <a:lnSpc>
                <a:spcPts val="3099"/>
              </a:lnSpc>
            </a:pPr>
            <a:r>
              <a:rPr lang="en-US" sz="1999" b="1">
                <a:solidFill>
                  <a:srgbClr val="000000"/>
                </a:solidFill>
                <a:latin typeface="Open Sans Bold"/>
                <a:ea typeface="Open Sans Bold"/>
                <a:cs typeface="Open Sans Bold"/>
                <a:sym typeface="Open Sans Bold"/>
              </a:rPr>
              <a:t>December 2023</a:t>
            </a:r>
          </a:p>
        </p:txBody>
      </p:sp>
      <p:sp>
        <p:nvSpPr>
          <p:cNvPr id="25" name="TextBox 25"/>
          <p:cNvSpPr txBox="1"/>
          <p:nvPr/>
        </p:nvSpPr>
        <p:spPr>
          <a:xfrm>
            <a:off x="1690843" y="5507968"/>
            <a:ext cx="8069342" cy="481330"/>
          </a:xfrm>
          <a:prstGeom prst="rect">
            <a:avLst/>
          </a:prstGeom>
        </p:spPr>
        <p:txBody>
          <a:bodyPr lIns="0" tIns="0" rIns="0" bIns="0" rtlCol="0" anchor="t">
            <a:spAutoFit/>
          </a:bodyPr>
          <a:lstStyle/>
          <a:p>
            <a:pPr marL="0" lvl="0" indent="0" algn="l">
              <a:lnSpc>
                <a:spcPts val="3919"/>
              </a:lnSpc>
            </a:pPr>
            <a:r>
              <a:rPr lang="en-US" sz="2799" b="1" spc="207">
                <a:solidFill>
                  <a:srgbClr val="000000"/>
                </a:solidFill>
                <a:latin typeface="Open Sans Semi-Bold"/>
                <a:ea typeface="Open Sans Semi-Bold"/>
                <a:cs typeface="Open Sans Semi-Bold"/>
                <a:sym typeface="Open Sans Semi-Bold"/>
              </a:rPr>
              <a:t>BUSINESS PRESENTATION</a:t>
            </a:r>
          </a:p>
        </p:txBody>
      </p:sp>
      <p:sp>
        <p:nvSpPr>
          <p:cNvPr id="26" name="TextBox 26"/>
          <p:cNvSpPr txBox="1"/>
          <p:nvPr/>
        </p:nvSpPr>
        <p:spPr>
          <a:xfrm>
            <a:off x="1857293" y="662932"/>
            <a:ext cx="3191396" cy="422275"/>
          </a:xfrm>
          <a:prstGeom prst="rect">
            <a:avLst/>
          </a:prstGeom>
        </p:spPr>
        <p:txBody>
          <a:bodyPr lIns="0" tIns="0" rIns="0" bIns="0" rtlCol="0" anchor="t">
            <a:spAutoFit/>
          </a:bodyPr>
          <a:lstStyle/>
          <a:p>
            <a:pPr algn="l">
              <a:lnSpc>
                <a:spcPts val="3499"/>
              </a:lnSpc>
            </a:pPr>
            <a:r>
              <a:rPr lang="en-US" sz="2499" b="1">
                <a:solidFill>
                  <a:srgbClr val="000000"/>
                </a:solidFill>
                <a:latin typeface="Open Sans Semi-Bold"/>
                <a:ea typeface="Open Sans Semi-Bold"/>
                <a:cs typeface="Open Sans Semi-Bold"/>
                <a:sym typeface="Open Sans Semi-Bold"/>
              </a:rPr>
              <a:t>Thynk Unlimited</a:t>
            </a:r>
          </a:p>
        </p:txBody>
      </p:sp>
    </p:spTree>
    <p:extLst>
      <p:ext uri="{BB962C8B-B14F-4D97-AF65-F5344CB8AC3E}">
        <p14:creationId xmlns:p14="http://schemas.microsoft.com/office/powerpoint/2010/main" val="221805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DCA86-0A4B-4D30-C2D5-1B337BCEC09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5A345F9-0035-3CF0-5381-EDEB998E1EAD}"/>
              </a:ext>
            </a:extLst>
          </p:cNvPr>
          <p:cNvSpPr txBox="1"/>
          <p:nvPr/>
        </p:nvSpPr>
        <p:spPr>
          <a:xfrm>
            <a:off x="839945" y="552744"/>
            <a:ext cx="8147912" cy="928396"/>
          </a:xfrm>
          <a:prstGeom prst="rect">
            <a:avLst/>
          </a:prstGeom>
        </p:spPr>
        <p:txBody>
          <a:bodyPr lIns="0" tIns="0" rIns="0" bIns="0" rtlCol="0" anchor="t">
            <a:spAutoFit/>
          </a:bodyPr>
          <a:lstStyle/>
          <a:p>
            <a:pPr algn="l">
              <a:lnSpc>
                <a:spcPts val="7560"/>
              </a:lnSpc>
            </a:pPr>
            <a:r>
              <a:rPr lang="zh-TW" altLang="en-US" sz="6000" b="1" dirty="0">
                <a:solidFill>
                  <a:srgbClr val="17726D"/>
                </a:solidFill>
                <a:latin typeface="Inter Bold"/>
                <a:ea typeface="Inter Bold"/>
                <a:cs typeface="Inter Bold"/>
                <a:sym typeface="Inter Bold"/>
              </a:rPr>
              <a:t>平台服務與特色功能</a:t>
            </a:r>
          </a:p>
        </p:txBody>
      </p:sp>
      <p:sp>
        <p:nvSpPr>
          <p:cNvPr id="3" name="TextBox 3">
            <a:extLst>
              <a:ext uri="{FF2B5EF4-FFF2-40B4-BE49-F238E27FC236}">
                <a16:creationId xmlns:a16="http://schemas.microsoft.com/office/drawing/2014/main" id="{2ADC6005-83F6-29D2-8BBA-AC0807E36079}"/>
              </a:ext>
            </a:extLst>
          </p:cNvPr>
          <p:cNvSpPr txBox="1"/>
          <p:nvPr/>
        </p:nvSpPr>
        <p:spPr>
          <a:xfrm>
            <a:off x="849470" y="1556679"/>
            <a:ext cx="8138387"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WHAT WE COULD DO</a:t>
            </a:r>
          </a:p>
        </p:txBody>
      </p:sp>
      <p:grpSp>
        <p:nvGrpSpPr>
          <p:cNvPr id="4" name="Group 4">
            <a:extLst>
              <a:ext uri="{FF2B5EF4-FFF2-40B4-BE49-F238E27FC236}">
                <a16:creationId xmlns:a16="http://schemas.microsoft.com/office/drawing/2014/main" id="{90B8E159-8A06-1176-83B5-9700CEC91D08}"/>
              </a:ext>
            </a:extLst>
          </p:cNvPr>
          <p:cNvGrpSpPr/>
          <p:nvPr/>
        </p:nvGrpSpPr>
        <p:grpSpPr>
          <a:xfrm>
            <a:off x="13273834" y="0"/>
            <a:ext cx="5014166" cy="10287000"/>
            <a:chOff x="0" y="0"/>
            <a:chExt cx="1320603" cy="2709333"/>
          </a:xfrm>
        </p:grpSpPr>
        <p:sp>
          <p:nvSpPr>
            <p:cNvPr id="5" name="Freeform 5">
              <a:extLst>
                <a:ext uri="{FF2B5EF4-FFF2-40B4-BE49-F238E27FC236}">
                  <a16:creationId xmlns:a16="http://schemas.microsoft.com/office/drawing/2014/main" id="{39F7F85B-4371-F374-5218-253B2029B26A}"/>
                </a:ext>
              </a:extLst>
            </p:cNvPr>
            <p:cNvSpPr/>
            <p:nvPr/>
          </p:nvSpPr>
          <p:spPr>
            <a:xfrm>
              <a:off x="0" y="0"/>
              <a:ext cx="1320603" cy="2709333"/>
            </a:xfrm>
            <a:custGeom>
              <a:avLst/>
              <a:gdLst/>
              <a:ahLst/>
              <a:cxnLst/>
              <a:rect l="l" t="t" r="r" b="b"/>
              <a:pathLst>
                <a:path w="1320603" h="2709333">
                  <a:moveTo>
                    <a:pt x="0" y="0"/>
                  </a:moveTo>
                  <a:lnTo>
                    <a:pt x="1320603" y="0"/>
                  </a:lnTo>
                  <a:lnTo>
                    <a:pt x="1320603" y="2709333"/>
                  </a:lnTo>
                  <a:lnTo>
                    <a:pt x="0" y="2709333"/>
                  </a:lnTo>
                  <a:close/>
                </a:path>
              </a:pathLst>
            </a:custGeom>
            <a:solidFill>
              <a:srgbClr val="F6F6F6"/>
            </a:solidFill>
          </p:spPr>
          <p:txBody>
            <a:bodyPr/>
            <a:lstStyle/>
            <a:p>
              <a:endParaRPr lang="zh-TW" altLang="en-US"/>
            </a:p>
          </p:txBody>
        </p:sp>
        <p:sp>
          <p:nvSpPr>
            <p:cNvPr id="6" name="TextBox 6">
              <a:extLst>
                <a:ext uri="{FF2B5EF4-FFF2-40B4-BE49-F238E27FC236}">
                  <a16:creationId xmlns:a16="http://schemas.microsoft.com/office/drawing/2014/main" id="{699EB500-2ACE-3CF2-D60F-C1448247762D}"/>
                </a:ext>
              </a:extLst>
            </p:cNvPr>
            <p:cNvSpPr txBox="1"/>
            <p:nvPr/>
          </p:nvSpPr>
          <p:spPr>
            <a:xfrm>
              <a:off x="0" y="-47625"/>
              <a:ext cx="1320603" cy="2756958"/>
            </a:xfrm>
            <a:prstGeom prst="rect">
              <a:avLst/>
            </a:prstGeom>
          </p:spPr>
          <p:txBody>
            <a:bodyPr lIns="50800" tIns="50800" rIns="50800" bIns="50800" rtlCol="0" anchor="ctr"/>
            <a:lstStyle/>
            <a:p>
              <a:pPr algn="ctr">
                <a:lnSpc>
                  <a:spcPts val="2479"/>
                </a:lnSpc>
              </a:pPr>
              <a:endParaRPr/>
            </a:p>
          </p:txBody>
        </p:sp>
      </p:grpSp>
      <p:grpSp>
        <p:nvGrpSpPr>
          <p:cNvPr id="7" name="Group 7">
            <a:extLst>
              <a:ext uri="{FF2B5EF4-FFF2-40B4-BE49-F238E27FC236}">
                <a16:creationId xmlns:a16="http://schemas.microsoft.com/office/drawing/2014/main" id="{F933A4CD-C10D-8478-3141-44A5722726D7}"/>
              </a:ext>
            </a:extLst>
          </p:cNvPr>
          <p:cNvGrpSpPr/>
          <p:nvPr/>
        </p:nvGrpSpPr>
        <p:grpSpPr>
          <a:xfrm>
            <a:off x="9144000" y="457494"/>
            <a:ext cx="9144000" cy="1495425"/>
            <a:chOff x="0" y="0"/>
            <a:chExt cx="2408296" cy="393857"/>
          </a:xfrm>
        </p:grpSpPr>
        <p:sp>
          <p:nvSpPr>
            <p:cNvPr id="8" name="Freeform 8">
              <a:extLst>
                <a:ext uri="{FF2B5EF4-FFF2-40B4-BE49-F238E27FC236}">
                  <a16:creationId xmlns:a16="http://schemas.microsoft.com/office/drawing/2014/main" id="{6F996487-396C-736C-F756-DDE772E847A3}"/>
                </a:ext>
              </a:extLst>
            </p:cNvPr>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txBody>
            <a:bodyPr/>
            <a:lstStyle/>
            <a:p>
              <a:endParaRPr lang="zh-TW" altLang="en-US"/>
            </a:p>
          </p:txBody>
        </p:sp>
        <p:sp>
          <p:nvSpPr>
            <p:cNvPr id="9" name="TextBox 9">
              <a:extLst>
                <a:ext uri="{FF2B5EF4-FFF2-40B4-BE49-F238E27FC236}">
                  <a16:creationId xmlns:a16="http://schemas.microsoft.com/office/drawing/2014/main" id="{FD60D5B9-5182-87F3-BC1E-F9483E0D13B9}"/>
                </a:ext>
              </a:extLst>
            </p:cNvPr>
            <p:cNvSpPr txBox="1"/>
            <p:nvPr/>
          </p:nvSpPr>
          <p:spPr>
            <a:xfrm>
              <a:off x="0" y="-47625"/>
              <a:ext cx="2408296" cy="441482"/>
            </a:xfrm>
            <a:prstGeom prst="rect">
              <a:avLst/>
            </a:prstGeom>
          </p:spPr>
          <p:txBody>
            <a:bodyPr lIns="50800" tIns="50800" rIns="50800" bIns="50800" rtlCol="0" anchor="ctr"/>
            <a:lstStyle/>
            <a:p>
              <a:pPr algn="ctr">
                <a:lnSpc>
                  <a:spcPts val="2479"/>
                </a:lnSpc>
              </a:pPr>
              <a:endParaRPr/>
            </a:p>
          </p:txBody>
        </p:sp>
      </p:grpSp>
      <p:grpSp>
        <p:nvGrpSpPr>
          <p:cNvPr id="10" name="Group 10">
            <a:extLst>
              <a:ext uri="{FF2B5EF4-FFF2-40B4-BE49-F238E27FC236}">
                <a16:creationId xmlns:a16="http://schemas.microsoft.com/office/drawing/2014/main" id="{534112EA-5855-C67E-22B8-9251BD092C78}"/>
              </a:ext>
            </a:extLst>
          </p:cNvPr>
          <p:cNvGrpSpPr/>
          <p:nvPr/>
        </p:nvGrpSpPr>
        <p:grpSpPr>
          <a:xfrm>
            <a:off x="12292839" y="3340629"/>
            <a:ext cx="5145691" cy="2876228"/>
            <a:chOff x="0" y="0"/>
            <a:chExt cx="6860922" cy="3834970"/>
          </a:xfrm>
        </p:grpSpPr>
        <p:pic>
          <p:nvPicPr>
            <p:cNvPr id="11" name="Picture 11">
              <a:extLst>
                <a:ext uri="{FF2B5EF4-FFF2-40B4-BE49-F238E27FC236}">
                  <a16:creationId xmlns:a16="http://schemas.microsoft.com/office/drawing/2014/main" id="{7C413DE5-7DC5-63A8-0377-EF977890E3D5}"/>
                </a:ext>
              </a:extLst>
            </p:cNvPr>
            <p:cNvPicPr>
              <a:picLocks noChangeAspect="1"/>
            </p:cNvPicPr>
            <p:nvPr/>
          </p:nvPicPr>
          <p:blipFill>
            <a:blip r:embed="rId2">
              <a:extLst>
                <a:ext uri="{28A0092B-C50C-407E-A947-70E740481C1C}">
                  <a14:useLocalDpi xmlns:a14="http://schemas.microsoft.com/office/drawing/2010/main" val="0"/>
                </a:ext>
              </a:extLst>
            </a:blip>
            <a:srcRect t="7067" b="7067"/>
            <a:stretch/>
          </p:blipFill>
          <p:spPr>
            <a:xfrm>
              <a:off x="0" y="0"/>
              <a:ext cx="6860922" cy="38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2" name="Group 12">
            <a:extLst>
              <a:ext uri="{FF2B5EF4-FFF2-40B4-BE49-F238E27FC236}">
                <a16:creationId xmlns:a16="http://schemas.microsoft.com/office/drawing/2014/main" id="{6E4561FA-99FA-3F9C-6794-C66DF307CDEE}"/>
              </a:ext>
            </a:extLst>
          </p:cNvPr>
          <p:cNvGrpSpPr/>
          <p:nvPr/>
        </p:nvGrpSpPr>
        <p:grpSpPr>
          <a:xfrm>
            <a:off x="6571154" y="3340629"/>
            <a:ext cx="5145691" cy="2876228"/>
            <a:chOff x="0" y="0"/>
            <a:chExt cx="6860922" cy="3834969"/>
          </a:xfrm>
        </p:grpSpPr>
        <p:pic>
          <p:nvPicPr>
            <p:cNvPr id="13" name="Picture 13">
              <a:extLst>
                <a:ext uri="{FF2B5EF4-FFF2-40B4-BE49-F238E27FC236}">
                  <a16:creationId xmlns:a16="http://schemas.microsoft.com/office/drawing/2014/main" id="{DED1978C-206E-FA36-591A-CD7509AB60CD}"/>
                </a:ext>
              </a:extLst>
            </p:cNvPr>
            <p:cNvPicPr>
              <a:picLocks noChangeAspect="1"/>
            </p:cNvPicPr>
            <p:nvPr/>
          </p:nvPicPr>
          <p:blipFill>
            <a:blip r:embed="rId3">
              <a:extLst>
                <a:ext uri="{28A0092B-C50C-407E-A947-70E740481C1C}">
                  <a14:useLocalDpi xmlns:a14="http://schemas.microsoft.com/office/drawing/2010/main" val="0"/>
                </a:ext>
              </a:extLst>
            </a:blip>
            <a:srcRect t="6466" b="6466"/>
            <a:stretch/>
          </p:blipFill>
          <p:spPr>
            <a:xfrm>
              <a:off x="0" y="0"/>
              <a:ext cx="6860922" cy="3834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4" name="Group 14">
            <a:extLst>
              <a:ext uri="{FF2B5EF4-FFF2-40B4-BE49-F238E27FC236}">
                <a16:creationId xmlns:a16="http://schemas.microsoft.com/office/drawing/2014/main" id="{BB9432B5-285D-3537-7672-068DCA02467D}"/>
              </a:ext>
            </a:extLst>
          </p:cNvPr>
          <p:cNvGrpSpPr/>
          <p:nvPr/>
        </p:nvGrpSpPr>
        <p:grpSpPr>
          <a:xfrm>
            <a:off x="849470" y="3340629"/>
            <a:ext cx="5145691" cy="2876228"/>
            <a:chOff x="0" y="0"/>
            <a:chExt cx="6860922" cy="3834970"/>
          </a:xfrm>
        </p:grpSpPr>
        <p:pic>
          <p:nvPicPr>
            <p:cNvPr id="15" name="Picture 15">
              <a:extLst>
                <a:ext uri="{FF2B5EF4-FFF2-40B4-BE49-F238E27FC236}">
                  <a16:creationId xmlns:a16="http://schemas.microsoft.com/office/drawing/2014/main" id="{FE662714-ABA4-F50E-DDB2-D158E7FBEDA9}"/>
                </a:ext>
              </a:extLst>
            </p:cNvPr>
            <p:cNvPicPr>
              <a:picLocks noChangeAspect="1"/>
            </p:cNvPicPr>
            <p:nvPr/>
          </p:nvPicPr>
          <p:blipFill>
            <a:blip r:embed="rId4" cstate="print">
              <a:extLst>
                <a:ext uri="{28A0092B-C50C-407E-A947-70E740481C1C}">
                  <a14:useLocalDpi xmlns:a14="http://schemas.microsoft.com/office/drawing/2010/main" val="0"/>
                </a:ext>
              </a:extLst>
            </a:blip>
            <a:srcRect l="18882" r="18882"/>
            <a:stretch/>
          </p:blipFill>
          <p:spPr>
            <a:xfrm>
              <a:off x="0" y="0"/>
              <a:ext cx="6860922" cy="38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9" name="Group 19">
            <a:extLst>
              <a:ext uri="{FF2B5EF4-FFF2-40B4-BE49-F238E27FC236}">
                <a16:creationId xmlns:a16="http://schemas.microsoft.com/office/drawing/2014/main" id="{0A30A9CC-19A0-7BFA-71D4-6164566C1057}"/>
              </a:ext>
            </a:extLst>
          </p:cNvPr>
          <p:cNvGrpSpPr/>
          <p:nvPr/>
        </p:nvGrpSpPr>
        <p:grpSpPr>
          <a:xfrm>
            <a:off x="-1061650" y="8036778"/>
            <a:ext cx="3803190" cy="3803190"/>
            <a:chOff x="0" y="0"/>
            <a:chExt cx="812800" cy="812800"/>
          </a:xfrm>
        </p:grpSpPr>
        <p:sp>
          <p:nvSpPr>
            <p:cNvPr id="20" name="Freeform 20">
              <a:extLst>
                <a:ext uri="{FF2B5EF4-FFF2-40B4-BE49-F238E27FC236}">
                  <a16:creationId xmlns:a16="http://schemas.microsoft.com/office/drawing/2014/main" id="{1B701FE1-F75D-916F-1587-D34FAAD2110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a:extLst>
                <a:ext uri="{FF2B5EF4-FFF2-40B4-BE49-F238E27FC236}">
                  <a16:creationId xmlns:a16="http://schemas.microsoft.com/office/drawing/2014/main" id="{891AEBC6-BFFE-D10A-C774-122010CFBB70}"/>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2" name="TextBox 22">
            <a:extLst>
              <a:ext uri="{FF2B5EF4-FFF2-40B4-BE49-F238E27FC236}">
                <a16:creationId xmlns:a16="http://schemas.microsoft.com/office/drawing/2014/main" id="{1CCAF6C3-8097-84D1-3137-ADC66BEFBA77}"/>
              </a:ext>
            </a:extLst>
          </p:cNvPr>
          <p:cNvSpPr txBox="1"/>
          <p:nvPr/>
        </p:nvSpPr>
        <p:spPr>
          <a:xfrm>
            <a:off x="839945" y="7123504"/>
            <a:ext cx="4930750" cy="1221616"/>
          </a:xfrm>
          <a:prstGeom prst="rect">
            <a:avLst/>
          </a:prstGeom>
        </p:spPr>
        <p:txBody>
          <a:bodyPr lIns="0" tIns="0" rIns="0" bIns="0" rtlCol="0" anchor="t">
            <a:spAutoFit/>
          </a:bodyPr>
          <a:lstStyle/>
          <a:p>
            <a:pPr marL="0" lvl="0" indent="0" algn="just">
              <a:lnSpc>
                <a:spcPct val="150000"/>
              </a:lnSpc>
            </a:pPr>
            <a:r>
              <a:rPr lang="zh-TW" altLang="en-US" sz="2800" dirty="0">
                <a:solidFill>
                  <a:srgbClr val="000000"/>
                </a:solidFill>
                <a:latin typeface="+mj-ea"/>
                <a:ea typeface="+mj-ea"/>
                <a:cs typeface="Open Sans"/>
                <a:sym typeface="Open Sans"/>
              </a:rPr>
              <a:t>原價票券轉售，杜絕惡意加價的黃牛行為。</a:t>
            </a:r>
            <a:endParaRPr lang="en-US" sz="2800" dirty="0">
              <a:solidFill>
                <a:srgbClr val="000000"/>
              </a:solidFill>
              <a:latin typeface="+mj-ea"/>
              <a:ea typeface="+mj-ea"/>
              <a:cs typeface="Open Sans"/>
              <a:sym typeface="Open Sans"/>
            </a:endParaRPr>
          </a:p>
        </p:txBody>
      </p:sp>
      <p:sp>
        <p:nvSpPr>
          <p:cNvPr id="23" name="TextBox 23">
            <a:extLst>
              <a:ext uri="{FF2B5EF4-FFF2-40B4-BE49-F238E27FC236}">
                <a16:creationId xmlns:a16="http://schemas.microsoft.com/office/drawing/2014/main" id="{11C2BEE1-9F5E-F744-7458-20D6FC742599}"/>
              </a:ext>
            </a:extLst>
          </p:cNvPr>
          <p:cNvSpPr txBox="1"/>
          <p:nvPr/>
        </p:nvSpPr>
        <p:spPr>
          <a:xfrm>
            <a:off x="6571154" y="7123504"/>
            <a:ext cx="4930750" cy="1222322"/>
          </a:xfrm>
          <a:prstGeom prst="rect">
            <a:avLst/>
          </a:prstGeom>
        </p:spPr>
        <p:txBody>
          <a:bodyPr lIns="0" tIns="0" rIns="0" bIns="0" rtlCol="0" anchor="t">
            <a:spAutoFit/>
          </a:bodyPr>
          <a:lstStyle/>
          <a:p>
            <a:pPr marL="0" lvl="0" indent="0" algn="just">
              <a:lnSpc>
                <a:spcPct val="150000"/>
              </a:lnSpc>
            </a:pPr>
            <a:r>
              <a:rPr lang="zh-TW" altLang="en-US" sz="2800" dirty="0">
                <a:solidFill>
                  <a:srgbClr val="000000"/>
                </a:solidFill>
                <a:latin typeface="Open Sans" panose="020B0606030504020204" pitchFamily="34" charset="0"/>
                <a:cs typeface="Open Sans" panose="020B0606030504020204" pitchFamily="34" charset="0"/>
              </a:rPr>
              <a:t>平台全程驗證票券真實性，並提供合法安全的交易保障。</a:t>
            </a:r>
          </a:p>
        </p:txBody>
      </p:sp>
      <p:sp>
        <p:nvSpPr>
          <p:cNvPr id="24" name="TextBox 24">
            <a:extLst>
              <a:ext uri="{FF2B5EF4-FFF2-40B4-BE49-F238E27FC236}">
                <a16:creationId xmlns:a16="http://schemas.microsoft.com/office/drawing/2014/main" id="{83674573-B43D-218F-E1FE-D11E5A4C9BAC}"/>
              </a:ext>
            </a:extLst>
          </p:cNvPr>
          <p:cNvSpPr txBox="1"/>
          <p:nvPr/>
        </p:nvSpPr>
        <p:spPr>
          <a:xfrm>
            <a:off x="12292839" y="7123504"/>
            <a:ext cx="4930750" cy="1868653"/>
          </a:xfrm>
          <a:prstGeom prst="rect">
            <a:avLst/>
          </a:prstGeom>
        </p:spPr>
        <p:txBody>
          <a:bodyPr lIns="0" tIns="0" rIns="0" bIns="0" rtlCol="0" anchor="t">
            <a:spAutoFit/>
          </a:bodyPr>
          <a:lstStyle/>
          <a:p>
            <a:pPr algn="just">
              <a:lnSpc>
                <a:spcPct val="150000"/>
              </a:lnSpc>
            </a:pPr>
            <a:r>
              <a:rPr lang="zh-TW" altLang="en-US" sz="2800" dirty="0">
                <a:solidFill>
                  <a:srgbClr val="000000"/>
                </a:solidFill>
                <a:latin typeface="Open Sans"/>
                <a:cs typeface="Open Sans"/>
                <a:sym typeface="Open Sans"/>
              </a:rPr>
              <a:t>快速上架票券、提升交易效率。</a:t>
            </a:r>
          </a:p>
          <a:p>
            <a:pPr algn="just">
              <a:lnSpc>
                <a:spcPct val="150000"/>
              </a:lnSpc>
            </a:pPr>
            <a:r>
              <a:rPr lang="zh-TW" altLang="en-US" sz="2800" dirty="0">
                <a:solidFill>
                  <a:srgbClr val="000000"/>
                </a:solidFill>
                <a:latin typeface="Open Sans"/>
                <a:cs typeface="Open Sans"/>
                <a:sym typeface="Open Sans"/>
              </a:rPr>
              <a:t>同步退訂原訂住宿訂單，降低賣家整體成本損失。</a:t>
            </a:r>
            <a:endParaRPr lang="en-US" sz="2800" dirty="0">
              <a:solidFill>
                <a:srgbClr val="000000"/>
              </a:solidFill>
              <a:latin typeface="Open Sans"/>
              <a:cs typeface="Open Sans"/>
              <a:sym typeface="Open Sans"/>
            </a:endParaRPr>
          </a:p>
        </p:txBody>
      </p:sp>
      <p:sp>
        <p:nvSpPr>
          <p:cNvPr id="25" name="Freeform 25">
            <a:extLst>
              <a:ext uri="{FF2B5EF4-FFF2-40B4-BE49-F238E27FC236}">
                <a16:creationId xmlns:a16="http://schemas.microsoft.com/office/drawing/2014/main" id="{5371BD14-5E47-8155-F803-6B48756982C6}"/>
              </a:ext>
            </a:extLst>
          </p:cNvPr>
          <p:cNvSpPr/>
          <p:nvPr/>
        </p:nvSpPr>
        <p:spPr>
          <a:xfrm>
            <a:off x="14115913" y="96336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27" name="TextBox 5">
            <a:extLst>
              <a:ext uri="{FF2B5EF4-FFF2-40B4-BE49-F238E27FC236}">
                <a16:creationId xmlns:a16="http://schemas.microsoft.com/office/drawing/2014/main" id="{B713FD5E-C5C0-8E57-AFF2-3BFC46B77C40}"/>
              </a:ext>
            </a:extLst>
          </p:cNvPr>
          <p:cNvSpPr txBox="1"/>
          <p:nvPr/>
        </p:nvSpPr>
        <p:spPr>
          <a:xfrm>
            <a:off x="906391" y="6190260"/>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杜絕黃牛</a:t>
            </a:r>
            <a:endParaRPr lang="en-US" sz="4000" b="1" dirty="0">
              <a:solidFill>
                <a:srgbClr val="17726D"/>
              </a:solidFill>
              <a:latin typeface="Inter Bold"/>
              <a:ea typeface="Inter Bold"/>
              <a:cs typeface="Inter Bold"/>
              <a:sym typeface="Inter Bold"/>
            </a:endParaRPr>
          </a:p>
        </p:txBody>
      </p:sp>
      <p:sp>
        <p:nvSpPr>
          <p:cNvPr id="28" name="TextBox 5">
            <a:extLst>
              <a:ext uri="{FF2B5EF4-FFF2-40B4-BE49-F238E27FC236}">
                <a16:creationId xmlns:a16="http://schemas.microsoft.com/office/drawing/2014/main" id="{98FEDE88-852D-97DA-6494-65CE6C76CE33}"/>
              </a:ext>
            </a:extLst>
          </p:cNvPr>
          <p:cNvSpPr txBox="1"/>
          <p:nvPr/>
        </p:nvSpPr>
        <p:spPr>
          <a:xfrm>
            <a:off x="6599615" y="6190259"/>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票券合法交易</a:t>
            </a:r>
            <a:endParaRPr lang="en-US" sz="4000" b="1" dirty="0">
              <a:solidFill>
                <a:srgbClr val="17726D"/>
              </a:solidFill>
              <a:latin typeface="Inter Bold"/>
              <a:ea typeface="Inter Bold"/>
              <a:cs typeface="Inter Bold"/>
              <a:sym typeface="Inter Bold"/>
            </a:endParaRPr>
          </a:p>
        </p:txBody>
      </p:sp>
      <p:sp>
        <p:nvSpPr>
          <p:cNvPr id="29" name="TextBox 5">
            <a:extLst>
              <a:ext uri="{FF2B5EF4-FFF2-40B4-BE49-F238E27FC236}">
                <a16:creationId xmlns:a16="http://schemas.microsoft.com/office/drawing/2014/main" id="{0DCBDBFC-E4ED-064A-12CC-4CB8B3F54C9A}"/>
              </a:ext>
            </a:extLst>
          </p:cNvPr>
          <p:cNvSpPr txBox="1"/>
          <p:nvPr/>
        </p:nvSpPr>
        <p:spPr>
          <a:xfrm>
            <a:off x="12207346" y="6237742"/>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緊急轉售</a:t>
            </a:r>
            <a:endParaRPr lang="en-US" sz="4000" b="1" dirty="0">
              <a:solidFill>
                <a:srgbClr val="17726D"/>
              </a:solidFill>
              <a:latin typeface="Inter Bold"/>
              <a:ea typeface="Inter Bold"/>
              <a:cs typeface="Inter Bold"/>
              <a:sym typeface="Inter Bold"/>
            </a:endParaRPr>
          </a:p>
        </p:txBody>
      </p:sp>
      <p:sp>
        <p:nvSpPr>
          <p:cNvPr id="16" name="TextBox 26">
            <a:extLst>
              <a:ext uri="{FF2B5EF4-FFF2-40B4-BE49-F238E27FC236}">
                <a16:creationId xmlns:a16="http://schemas.microsoft.com/office/drawing/2014/main" id="{14A68756-F38F-FE83-8386-35E067845BD1}"/>
              </a:ext>
            </a:extLst>
          </p:cNvPr>
          <p:cNvSpPr txBox="1"/>
          <p:nvPr/>
        </p:nvSpPr>
        <p:spPr>
          <a:xfrm>
            <a:off x="14848250" y="970256"/>
            <a:ext cx="3191396" cy="422275"/>
          </a:xfrm>
          <a:prstGeom prst="rect">
            <a:avLst/>
          </a:prstGeom>
        </p:spPr>
        <p:txBody>
          <a:bodyPr lIns="0" tIns="0" rIns="0" bIns="0" rtlCol="0" anchor="t">
            <a:spAutoFit/>
          </a:bodyPr>
          <a:lstStyle/>
          <a:p>
            <a:pPr algn="r">
              <a:lnSpc>
                <a:spcPts val="3499"/>
              </a:lnSpc>
            </a:pPr>
            <a:r>
              <a:rPr lang="zh-TW" altLang="en-US" sz="2499" b="1" dirty="0">
                <a:solidFill>
                  <a:srgbClr val="FFFFFF"/>
                </a:solidFill>
                <a:latin typeface="Open Sans Semi-Bold"/>
                <a:ea typeface="Open Sans Semi-Bold"/>
                <a:cs typeface="Open Sans Semi-Bold"/>
                <a:sym typeface="Open Sans Semi-Bold"/>
              </a:rPr>
              <a:t>懶人追星 </a:t>
            </a:r>
            <a:endParaRPr lang="en-US" sz="2499" b="1"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57710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798D8-D514-3228-9DC9-5006B9D8FB6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0BAEB57-568F-3065-6495-1452D98D89C5}"/>
              </a:ext>
            </a:extLst>
          </p:cNvPr>
          <p:cNvSpPr txBox="1"/>
          <p:nvPr/>
        </p:nvSpPr>
        <p:spPr>
          <a:xfrm>
            <a:off x="839945" y="552744"/>
            <a:ext cx="8147912" cy="928396"/>
          </a:xfrm>
          <a:prstGeom prst="rect">
            <a:avLst/>
          </a:prstGeom>
        </p:spPr>
        <p:txBody>
          <a:bodyPr lIns="0" tIns="0" rIns="0" bIns="0" rtlCol="0" anchor="t">
            <a:spAutoFit/>
          </a:bodyPr>
          <a:lstStyle/>
          <a:p>
            <a:pPr algn="l">
              <a:lnSpc>
                <a:spcPts val="7560"/>
              </a:lnSpc>
            </a:pPr>
            <a:r>
              <a:rPr lang="zh-TW" altLang="en-US" sz="6000" b="1" dirty="0">
                <a:solidFill>
                  <a:srgbClr val="17726D"/>
                </a:solidFill>
                <a:latin typeface="Inter Bold"/>
                <a:ea typeface="Inter Bold"/>
                <a:cs typeface="Inter Bold"/>
                <a:sym typeface="Inter Bold"/>
              </a:rPr>
              <a:t>平台服務與特色功能</a:t>
            </a:r>
          </a:p>
        </p:txBody>
      </p:sp>
      <p:sp>
        <p:nvSpPr>
          <p:cNvPr id="3" name="TextBox 3">
            <a:extLst>
              <a:ext uri="{FF2B5EF4-FFF2-40B4-BE49-F238E27FC236}">
                <a16:creationId xmlns:a16="http://schemas.microsoft.com/office/drawing/2014/main" id="{1E74926C-76D3-50C0-9B28-3517A27DB6D6}"/>
              </a:ext>
            </a:extLst>
          </p:cNvPr>
          <p:cNvSpPr txBox="1"/>
          <p:nvPr/>
        </p:nvSpPr>
        <p:spPr>
          <a:xfrm>
            <a:off x="849470" y="1556679"/>
            <a:ext cx="8138387" cy="396240"/>
          </a:xfrm>
          <a:prstGeom prst="rect">
            <a:avLst/>
          </a:prstGeom>
        </p:spPr>
        <p:txBody>
          <a:bodyPr lIns="0" tIns="0" rIns="0" bIns="0" rtlCol="0" anchor="t">
            <a:spAutoFit/>
          </a:bodyPr>
          <a:lstStyle/>
          <a:p>
            <a:pPr marL="0" lvl="0" indent="0" algn="l">
              <a:lnSpc>
                <a:spcPts val="3359"/>
              </a:lnSpc>
            </a:pPr>
            <a:r>
              <a:rPr lang="en-US" sz="2400" b="1" spc="177">
                <a:solidFill>
                  <a:srgbClr val="000000"/>
                </a:solidFill>
                <a:latin typeface="Open Sans Bold"/>
                <a:ea typeface="Open Sans Bold"/>
                <a:cs typeface="Open Sans Bold"/>
                <a:sym typeface="Open Sans Bold"/>
              </a:rPr>
              <a:t>WHAT WE COULD DO</a:t>
            </a:r>
          </a:p>
        </p:txBody>
      </p:sp>
      <p:grpSp>
        <p:nvGrpSpPr>
          <p:cNvPr id="4" name="Group 4">
            <a:extLst>
              <a:ext uri="{FF2B5EF4-FFF2-40B4-BE49-F238E27FC236}">
                <a16:creationId xmlns:a16="http://schemas.microsoft.com/office/drawing/2014/main" id="{504AEB58-8FA7-956D-F070-72955C8127A6}"/>
              </a:ext>
            </a:extLst>
          </p:cNvPr>
          <p:cNvGrpSpPr/>
          <p:nvPr/>
        </p:nvGrpSpPr>
        <p:grpSpPr>
          <a:xfrm>
            <a:off x="13273834" y="0"/>
            <a:ext cx="5014166" cy="10287000"/>
            <a:chOff x="0" y="0"/>
            <a:chExt cx="1320603" cy="2709333"/>
          </a:xfrm>
        </p:grpSpPr>
        <p:sp>
          <p:nvSpPr>
            <p:cNvPr id="5" name="Freeform 5">
              <a:extLst>
                <a:ext uri="{FF2B5EF4-FFF2-40B4-BE49-F238E27FC236}">
                  <a16:creationId xmlns:a16="http://schemas.microsoft.com/office/drawing/2014/main" id="{967CCF18-BA16-A9A2-42C8-79CC1F856FB1}"/>
                </a:ext>
              </a:extLst>
            </p:cNvPr>
            <p:cNvSpPr/>
            <p:nvPr/>
          </p:nvSpPr>
          <p:spPr>
            <a:xfrm>
              <a:off x="0" y="0"/>
              <a:ext cx="1320603" cy="2709333"/>
            </a:xfrm>
            <a:custGeom>
              <a:avLst/>
              <a:gdLst/>
              <a:ahLst/>
              <a:cxnLst/>
              <a:rect l="l" t="t" r="r" b="b"/>
              <a:pathLst>
                <a:path w="1320603" h="2709333">
                  <a:moveTo>
                    <a:pt x="0" y="0"/>
                  </a:moveTo>
                  <a:lnTo>
                    <a:pt x="1320603" y="0"/>
                  </a:lnTo>
                  <a:lnTo>
                    <a:pt x="1320603" y="2709333"/>
                  </a:lnTo>
                  <a:lnTo>
                    <a:pt x="0" y="2709333"/>
                  </a:lnTo>
                  <a:close/>
                </a:path>
              </a:pathLst>
            </a:custGeom>
            <a:solidFill>
              <a:srgbClr val="F6F6F6"/>
            </a:solidFill>
          </p:spPr>
          <p:txBody>
            <a:bodyPr/>
            <a:lstStyle/>
            <a:p>
              <a:endParaRPr lang="zh-TW" altLang="en-US"/>
            </a:p>
          </p:txBody>
        </p:sp>
        <p:sp>
          <p:nvSpPr>
            <p:cNvPr id="6" name="TextBox 6">
              <a:extLst>
                <a:ext uri="{FF2B5EF4-FFF2-40B4-BE49-F238E27FC236}">
                  <a16:creationId xmlns:a16="http://schemas.microsoft.com/office/drawing/2014/main" id="{35ACDFCF-4F0E-95C2-E6C2-AF0E09B688D5}"/>
                </a:ext>
              </a:extLst>
            </p:cNvPr>
            <p:cNvSpPr txBox="1"/>
            <p:nvPr/>
          </p:nvSpPr>
          <p:spPr>
            <a:xfrm>
              <a:off x="0" y="-47625"/>
              <a:ext cx="1320603" cy="2756958"/>
            </a:xfrm>
            <a:prstGeom prst="rect">
              <a:avLst/>
            </a:prstGeom>
          </p:spPr>
          <p:txBody>
            <a:bodyPr lIns="50800" tIns="50800" rIns="50800" bIns="50800" rtlCol="0" anchor="ctr"/>
            <a:lstStyle/>
            <a:p>
              <a:pPr algn="ctr">
                <a:lnSpc>
                  <a:spcPts val="2479"/>
                </a:lnSpc>
              </a:pPr>
              <a:endParaRPr/>
            </a:p>
          </p:txBody>
        </p:sp>
      </p:grpSp>
      <p:grpSp>
        <p:nvGrpSpPr>
          <p:cNvPr id="7" name="Group 7">
            <a:extLst>
              <a:ext uri="{FF2B5EF4-FFF2-40B4-BE49-F238E27FC236}">
                <a16:creationId xmlns:a16="http://schemas.microsoft.com/office/drawing/2014/main" id="{21296410-C04B-027B-66B0-291646386032}"/>
              </a:ext>
            </a:extLst>
          </p:cNvPr>
          <p:cNvGrpSpPr/>
          <p:nvPr/>
        </p:nvGrpSpPr>
        <p:grpSpPr>
          <a:xfrm>
            <a:off x="9144000" y="457494"/>
            <a:ext cx="9144000" cy="1495425"/>
            <a:chOff x="0" y="0"/>
            <a:chExt cx="2408296" cy="393857"/>
          </a:xfrm>
        </p:grpSpPr>
        <p:sp>
          <p:nvSpPr>
            <p:cNvPr id="8" name="Freeform 8">
              <a:extLst>
                <a:ext uri="{FF2B5EF4-FFF2-40B4-BE49-F238E27FC236}">
                  <a16:creationId xmlns:a16="http://schemas.microsoft.com/office/drawing/2014/main" id="{902AD4CE-8D0F-67B9-E1C3-73C74D613AB2}"/>
                </a:ext>
              </a:extLst>
            </p:cNvPr>
            <p:cNvSpPr/>
            <p:nvPr/>
          </p:nvSpPr>
          <p:spPr>
            <a:xfrm>
              <a:off x="0" y="0"/>
              <a:ext cx="2408296" cy="393857"/>
            </a:xfrm>
            <a:custGeom>
              <a:avLst/>
              <a:gdLst/>
              <a:ahLst/>
              <a:cxnLst/>
              <a:rect l="l" t="t" r="r" b="b"/>
              <a:pathLst>
                <a:path w="2408296" h="393857">
                  <a:moveTo>
                    <a:pt x="0" y="0"/>
                  </a:moveTo>
                  <a:lnTo>
                    <a:pt x="2408296" y="0"/>
                  </a:lnTo>
                  <a:lnTo>
                    <a:pt x="2408296" y="393857"/>
                  </a:lnTo>
                  <a:lnTo>
                    <a:pt x="0" y="393857"/>
                  </a:lnTo>
                  <a:close/>
                </a:path>
              </a:pathLst>
            </a:custGeom>
            <a:solidFill>
              <a:srgbClr val="17726D"/>
            </a:solidFill>
          </p:spPr>
          <p:txBody>
            <a:bodyPr/>
            <a:lstStyle/>
            <a:p>
              <a:endParaRPr lang="zh-TW" altLang="en-US"/>
            </a:p>
          </p:txBody>
        </p:sp>
        <p:sp>
          <p:nvSpPr>
            <p:cNvPr id="9" name="TextBox 9">
              <a:extLst>
                <a:ext uri="{FF2B5EF4-FFF2-40B4-BE49-F238E27FC236}">
                  <a16:creationId xmlns:a16="http://schemas.microsoft.com/office/drawing/2014/main" id="{1D4B447C-0E9F-2B9F-8399-526A4F2126D2}"/>
                </a:ext>
              </a:extLst>
            </p:cNvPr>
            <p:cNvSpPr txBox="1"/>
            <p:nvPr/>
          </p:nvSpPr>
          <p:spPr>
            <a:xfrm>
              <a:off x="0" y="-47625"/>
              <a:ext cx="2408296" cy="441482"/>
            </a:xfrm>
            <a:prstGeom prst="rect">
              <a:avLst/>
            </a:prstGeom>
          </p:spPr>
          <p:txBody>
            <a:bodyPr lIns="50800" tIns="50800" rIns="50800" bIns="50800" rtlCol="0" anchor="ctr"/>
            <a:lstStyle/>
            <a:p>
              <a:pPr algn="ctr">
                <a:lnSpc>
                  <a:spcPts val="2479"/>
                </a:lnSpc>
              </a:pPr>
              <a:endParaRPr/>
            </a:p>
          </p:txBody>
        </p:sp>
      </p:grpSp>
      <p:grpSp>
        <p:nvGrpSpPr>
          <p:cNvPr id="10" name="Group 10">
            <a:extLst>
              <a:ext uri="{FF2B5EF4-FFF2-40B4-BE49-F238E27FC236}">
                <a16:creationId xmlns:a16="http://schemas.microsoft.com/office/drawing/2014/main" id="{DD17D284-BB75-3C30-0DAF-AACDCF885417}"/>
              </a:ext>
            </a:extLst>
          </p:cNvPr>
          <p:cNvGrpSpPr/>
          <p:nvPr/>
        </p:nvGrpSpPr>
        <p:grpSpPr>
          <a:xfrm>
            <a:off x="12456544" y="3340629"/>
            <a:ext cx="5144400" cy="2876228"/>
            <a:chOff x="218273" y="0"/>
            <a:chExt cx="6188017" cy="3834970"/>
          </a:xfrm>
        </p:grpSpPr>
        <p:pic>
          <p:nvPicPr>
            <p:cNvPr id="11" name="Picture 11">
              <a:extLst>
                <a:ext uri="{FF2B5EF4-FFF2-40B4-BE49-F238E27FC236}">
                  <a16:creationId xmlns:a16="http://schemas.microsoft.com/office/drawing/2014/main" id="{E2C4F50B-BA12-6026-9BF2-B4360206FF0A}"/>
                </a:ext>
              </a:extLst>
            </p:cNvPr>
            <p:cNvPicPr>
              <a:picLocks noChangeAspect="1"/>
            </p:cNvPicPr>
            <p:nvPr/>
          </p:nvPicPr>
          <p:blipFill>
            <a:blip r:embed="rId2">
              <a:extLst>
                <a:ext uri="{28A0092B-C50C-407E-A947-70E740481C1C}">
                  <a14:useLocalDpi xmlns:a14="http://schemas.microsoft.com/office/drawing/2010/main" val="0"/>
                </a:ext>
              </a:extLst>
            </a:blip>
            <a:srcRect l="3181" t="6698" r="6626" b="6698"/>
            <a:stretch/>
          </p:blipFill>
          <p:spPr>
            <a:xfrm>
              <a:off x="218273" y="0"/>
              <a:ext cx="6188017" cy="38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2" name="Group 12">
            <a:extLst>
              <a:ext uri="{FF2B5EF4-FFF2-40B4-BE49-F238E27FC236}">
                <a16:creationId xmlns:a16="http://schemas.microsoft.com/office/drawing/2014/main" id="{5E6B6C1F-BCF6-0951-B29F-CBE9F4BD9853}"/>
              </a:ext>
            </a:extLst>
          </p:cNvPr>
          <p:cNvGrpSpPr/>
          <p:nvPr/>
        </p:nvGrpSpPr>
        <p:grpSpPr>
          <a:xfrm>
            <a:off x="6653652" y="3340629"/>
            <a:ext cx="5144400" cy="2876228"/>
            <a:chOff x="256222" y="0"/>
            <a:chExt cx="6003708" cy="3834969"/>
          </a:xfrm>
        </p:grpSpPr>
        <p:pic>
          <p:nvPicPr>
            <p:cNvPr id="13" name="Picture 13">
              <a:extLst>
                <a:ext uri="{FF2B5EF4-FFF2-40B4-BE49-F238E27FC236}">
                  <a16:creationId xmlns:a16="http://schemas.microsoft.com/office/drawing/2014/main" id="{94249DDB-3E0E-002F-C7B7-A33017F2679D}"/>
                </a:ext>
              </a:extLst>
            </p:cNvPr>
            <p:cNvPicPr>
              <a:picLocks noChangeAspect="1"/>
            </p:cNvPicPr>
            <p:nvPr/>
          </p:nvPicPr>
          <p:blipFill>
            <a:blip r:embed="rId3">
              <a:extLst>
                <a:ext uri="{28A0092B-C50C-407E-A947-70E740481C1C}">
                  <a14:useLocalDpi xmlns:a14="http://schemas.microsoft.com/office/drawing/2010/main" val="0"/>
                </a:ext>
              </a:extLst>
            </a:blip>
            <a:srcRect l="3735" t="12579" r="8760" b="12579"/>
            <a:stretch/>
          </p:blipFill>
          <p:spPr>
            <a:xfrm>
              <a:off x="256222" y="0"/>
              <a:ext cx="6003708" cy="3834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4" name="Group 14">
            <a:extLst>
              <a:ext uri="{FF2B5EF4-FFF2-40B4-BE49-F238E27FC236}">
                <a16:creationId xmlns:a16="http://schemas.microsoft.com/office/drawing/2014/main" id="{D85D5B6C-F0B7-4A9B-D771-C3207000C0ED}"/>
              </a:ext>
            </a:extLst>
          </p:cNvPr>
          <p:cNvGrpSpPr/>
          <p:nvPr/>
        </p:nvGrpSpPr>
        <p:grpSpPr>
          <a:xfrm>
            <a:off x="849470" y="3340629"/>
            <a:ext cx="5145691" cy="2876228"/>
            <a:chOff x="0" y="0"/>
            <a:chExt cx="6860922" cy="3834970"/>
          </a:xfrm>
        </p:grpSpPr>
        <p:pic>
          <p:nvPicPr>
            <p:cNvPr id="15" name="Picture 15">
              <a:extLst>
                <a:ext uri="{FF2B5EF4-FFF2-40B4-BE49-F238E27FC236}">
                  <a16:creationId xmlns:a16="http://schemas.microsoft.com/office/drawing/2014/main" id="{F43AB8AD-8723-9F0B-BA74-8DE17CDF4444}"/>
                </a:ext>
              </a:extLst>
            </p:cNvPr>
            <p:cNvPicPr>
              <a:picLocks noChangeAspect="1"/>
            </p:cNvPicPr>
            <p:nvPr/>
          </p:nvPicPr>
          <p:blipFill>
            <a:blip r:embed="rId4">
              <a:extLst>
                <a:ext uri="{28A0092B-C50C-407E-A947-70E740481C1C}">
                  <a14:useLocalDpi xmlns:a14="http://schemas.microsoft.com/office/drawing/2010/main" val="0"/>
                </a:ext>
              </a:extLst>
            </a:blip>
            <a:srcRect t="4154" b="4154"/>
            <a:stretch/>
          </p:blipFill>
          <p:spPr>
            <a:xfrm>
              <a:off x="0" y="0"/>
              <a:ext cx="6860922" cy="3834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9" name="Group 19">
            <a:extLst>
              <a:ext uri="{FF2B5EF4-FFF2-40B4-BE49-F238E27FC236}">
                <a16:creationId xmlns:a16="http://schemas.microsoft.com/office/drawing/2014/main" id="{400E1399-F9E2-C3FA-F313-A7C94F27B1E2}"/>
              </a:ext>
            </a:extLst>
          </p:cNvPr>
          <p:cNvGrpSpPr/>
          <p:nvPr/>
        </p:nvGrpSpPr>
        <p:grpSpPr>
          <a:xfrm>
            <a:off x="-1061650" y="8036778"/>
            <a:ext cx="3803190" cy="3803190"/>
            <a:chOff x="0" y="0"/>
            <a:chExt cx="812800" cy="812800"/>
          </a:xfrm>
        </p:grpSpPr>
        <p:sp>
          <p:nvSpPr>
            <p:cNvPr id="20" name="Freeform 20">
              <a:extLst>
                <a:ext uri="{FF2B5EF4-FFF2-40B4-BE49-F238E27FC236}">
                  <a16:creationId xmlns:a16="http://schemas.microsoft.com/office/drawing/2014/main" id="{7E45C2B0-7C58-3FF9-9621-57DDA8C6E7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a:extLst>
                <a:ext uri="{FF2B5EF4-FFF2-40B4-BE49-F238E27FC236}">
                  <a16:creationId xmlns:a16="http://schemas.microsoft.com/office/drawing/2014/main" id="{6BFFC6FE-C5CD-045F-D734-842084FBCC1D}"/>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sp>
        <p:nvSpPr>
          <p:cNvPr id="22" name="TextBox 22">
            <a:extLst>
              <a:ext uri="{FF2B5EF4-FFF2-40B4-BE49-F238E27FC236}">
                <a16:creationId xmlns:a16="http://schemas.microsoft.com/office/drawing/2014/main" id="{3189A667-5104-EB72-2102-DC6A885D9179}"/>
              </a:ext>
            </a:extLst>
          </p:cNvPr>
          <p:cNvSpPr txBox="1"/>
          <p:nvPr/>
        </p:nvSpPr>
        <p:spPr>
          <a:xfrm>
            <a:off x="839945" y="7123504"/>
            <a:ext cx="4930750" cy="1867947"/>
          </a:xfrm>
          <a:prstGeom prst="rect">
            <a:avLst/>
          </a:prstGeom>
        </p:spPr>
        <p:txBody>
          <a:bodyPr lIns="0" tIns="0" rIns="0" bIns="0" rtlCol="0" anchor="t">
            <a:spAutoFit/>
          </a:bodyPr>
          <a:lstStyle/>
          <a:p>
            <a:pPr marL="0" lvl="0" indent="0" algn="just">
              <a:lnSpc>
                <a:spcPct val="150000"/>
              </a:lnSpc>
            </a:pPr>
            <a:r>
              <a:rPr lang="zh-TW" altLang="en-US" sz="2800" dirty="0">
                <a:solidFill>
                  <a:srgbClr val="000000"/>
                </a:solidFill>
                <a:latin typeface="+mj-ea"/>
                <a:ea typeface="+mj-ea"/>
                <a:cs typeface="Open Sans"/>
                <a:sym typeface="Open Sans"/>
              </a:rPr>
              <a:t>自訂快速搶票功能，避免錯失購票機會。智慧配對，幫助賣家與買家精準媒合需求。</a:t>
            </a:r>
            <a:endParaRPr lang="en-US" sz="2800" dirty="0">
              <a:solidFill>
                <a:srgbClr val="000000"/>
              </a:solidFill>
              <a:latin typeface="+mj-ea"/>
              <a:ea typeface="+mj-ea"/>
              <a:cs typeface="Open Sans"/>
              <a:sym typeface="Open Sans"/>
            </a:endParaRPr>
          </a:p>
        </p:txBody>
      </p:sp>
      <p:sp>
        <p:nvSpPr>
          <p:cNvPr id="23" name="TextBox 23">
            <a:extLst>
              <a:ext uri="{FF2B5EF4-FFF2-40B4-BE49-F238E27FC236}">
                <a16:creationId xmlns:a16="http://schemas.microsoft.com/office/drawing/2014/main" id="{BD6D7D30-342A-3298-F79B-F7DD927088D1}"/>
              </a:ext>
            </a:extLst>
          </p:cNvPr>
          <p:cNvSpPr txBox="1"/>
          <p:nvPr/>
        </p:nvSpPr>
        <p:spPr>
          <a:xfrm>
            <a:off x="6571154" y="7123504"/>
            <a:ext cx="4930750" cy="1222322"/>
          </a:xfrm>
          <a:prstGeom prst="rect">
            <a:avLst/>
          </a:prstGeom>
        </p:spPr>
        <p:txBody>
          <a:bodyPr lIns="0" tIns="0" rIns="0" bIns="0" rtlCol="0" anchor="t">
            <a:spAutoFit/>
          </a:bodyPr>
          <a:lstStyle/>
          <a:p>
            <a:pPr marL="0" lvl="0" indent="0" algn="just">
              <a:lnSpc>
                <a:spcPct val="150000"/>
              </a:lnSpc>
            </a:pPr>
            <a:r>
              <a:rPr lang="zh-TW" altLang="en-US" sz="2800" dirty="0">
                <a:solidFill>
                  <a:srgbClr val="000000"/>
                </a:solidFill>
                <a:latin typeface="Open Sans" panose="020B0606030504020204" pitchFamily="34" charset="0"/>
                <a:cs typeface="Open Sans" panose="020B0606030504020204" pitchFamily="34" charset="0"/>
              </a:rPr>
              <a:t>專為懶人追星族設計，提供門票、交通與住宿的整合服務。</a:t>
            </a:r>
          </a:p>
        </p:txBody>
      </p:sp>
      <p:sp>
        <p:nvSpPr>
          <p:cNvPr id="24" name="TextBox 24">
            <a:extLst>
              <a:ext uri="{FF2B5EF4-FFF2-40B4-BE49-F238E27FC236}">
                <a16:creationId xmlns:a16="http://schemas.microsoft.com/office/drawing/2014/main" id="{977D584A-8531-C780-7269-D695E9D546F1}"/>
              </a:ext>
            </a:extLst>
          </p:cNvPr>
          <p:cNvSpPr txBox="1"/>
          <p:nvPr/>
        </p:nvSpPr>
        <p:spPr>
          <a:xfrm>
            <a:off x="12292839" y="7123504"/>
            <a:ext cx="4930750" cy="1868653"/>
          </a:xfrm>
          <a:prstGeom prst="rect">
            <a:avLst/>
          </a:prstGeom>
        </p:spPr>
        <p:txBody>
          <a:bodyPr lIns="0" tIns="0" rIns="0" bIns="0" rtlCol="0" anchor="t">
            <a:spAutoFit/>
          </a:bodyPr>
          <a:lstStyle/>
          <a:p>
            <a:pPr algn="just">
              <a:lnSpc>
                <a:spcPct val="150000"/>
              </a:lnSpc>
            </a:pPr>
            <a:r>
              <a:rPr lang="zh-TW" altLang="en-US" sz="2800" dirty="0">
                <a:solidFill>
                  <a:srgbClr val="000000"/>
                </a:solidFill>
                <a:latin typeface="Open Sans"/>
                <a:cs typeface="Open Sans"/>
                <a:sym typeface="Open Sans"/>
              </a:rPr>
              <a:t>購票時同步購買演唱會官方周邊商品，粉絲也可在平台上出售二手周邊商品。</a:t>
            </a:r>
            <a:endParaRPr lang="en-US" sz="2800" dirty="0">
              <a:solidFill>
                <a:srgbClr val="000000"/>
              </a:solidFill>
              <a:latin typeface="Open Sans"/>
              <a:cs typeface="Open Sans"/>
              <a:sym typeface="Open Sans"/>
            </a:endParaRPr>
          </a:p>
        </p:txBody>
      </p:sp>
      <p:sp>
        <p:nvSpPr>
          <p:cNvPr id="25" name="Freeform 25">
            <a:extLst>
              <a:ext uri="{FF2B5EF4-FFF2-40B4-BE49-F238E27FC236}">
                <a16:creationId xmlns:a16="http://schemas.microsoft.com/office/drawing/2014/main" id="{35BEAFC6-5D9C-C77B-67E7-7270941138AC}"/>
              </a:ext>
            </a:extLst>
          </p:cNvPr>
          <p:cNvSpPr/>
          <p:nvPr/>
        </p:nvSpPr>
        <p:spPr>
          <a:xfrm>
            <a:off x="14115913" y="963360"/>
            <a:ext cx="586293" cy="483692"/>
          </a:xfrm>
          <a:custGeom>
            <a:avLst/>
            <a:gdLst/>
            <a:ahLst/>
            <a:cxnLst/>
            <a:rect l="l" t="t" r="r" b="b"/>
            <a:pathLst>
              <a:path w="586293" h="483692">
                <a:moveTo>
                  <a:pt x="0" y="0"/>
                </a:moveTo>
                <a:lnTo>
                  <a:pt x="586293" y="0"/>
                </a:lnTo>
                <a:lnTo>
                  <a:pt x="586293" y="483692"/>
                </a:lnTo>
                <a:lnTo>
                  <a:pt x="0" y="483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26" name="TextBox 26">
            <a:extLst>
              <a:ext uri="{FF2B5EF4-FFF2-40B4-BE49-F238E27FC236}">
                <a16:creationId xmlns:a16="http://schemas.microsoft.com/office/drawing/2014/main" id="{9EAF8E46-F739-3029-3D9F-AC905747FDFA}"/>
              </a:ext>
            </a:extLst>
          </p:cNvPr>
          <p:cNvSpPr txBox="1"/>
          <p:nvPr/>
        </p:nvSpPr>
        <p:spPr>
          <a:xfrm>
            <a:off x="14848250" y="970256"/>
            <a:ext cx="3191396" cy="422275"/>
          </a:xfrm>
          <a:prstGeom prst="rect">
            <a:avLst/>
          </a:prstGeom>
        </p:spPr>
        <p:txBody>
          <a:bodyPr lIns="0" tIns="0" rIns="0" bIns="0" rtlCol="0" anchor="t">
            <a:spAutoFit/>
          </a:bodyPr>
          <a:lstStyle/>
          <a:p>
            <a:pPr algn="r">
              <a:lnSpc>
                <a:spcPts val="3499"/>
              </a:lnSpc>
            </a:pPr>
            <a:r>
              <a:rPr lang="zh-TW" altLang="en-US" sz="2499" b="1" dirty="0">
                <a:solidFill>
                  <a:srgbClr val="FFFFFF"/>
                </a:solidFill>
                <a:latin typeface="Open Sans Semi-Bold"/>
                <a:ea typeface="Open Sans Semi-Bold"/>
                <a:cs typeface="Open Sans Semi-Bold"/>
                <a:sym typeface="Open Sans Semi-Bold"/>
              </a:rPr>
              <a:t>懶人追星 </a:t>
            </a:r>
            <a:endParaRPr lang="en-US" sz="2499" b="1" dirty="0">
              <a:solidFill>
                <a:srgbClr val="FFFFFF"/>
              </a:solidFill>
              <a:latin typeface="Open Sans Semi-Bold"/>
              <a:ea typeface="Open Sans Semi-Bold"/>
              <a:cs typeface="Open Sans Semi-Bold"/>
              <a:sym typeface="Open Sans Semi-Bold"/>
            </a:endParaRPr>
          </a:p>
        </p:txBody>
      </p:sp>
      <p:sp>
        <p:nvSpPr>
          <p:cNvPr id="27" name="TextBox 5">
            <a:extLst>
              <a:ext uri="{FF2B5EF4-FFF2-40B4-BE49-F238E27FC236}">
                <a16:creationId xmlns:a16="http://schemas.microsoft.com/office/drawing/2014/main" id="{C6A54BD8-1A58-DA11-7FD2-852E4B53FB30}"/>
              </a:ext>
            </a:extLst>
          </p:cNvPr>
          <p:cNvSpPr txBox="1"/>
          <p:nvPr/>
        </p:nvSpPr>
        <p:spPr>
          <a:xfrm>
            <a:off x="906391" y="6190260"/>
            <a:ext cx="5174265" cy="862608"/>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專屬通知快速搶票</a:t>
            </a:r>
            <a:endParaRPr lang="en-US" sz="4000" b="1" dirty="0">
              <a:solidFill>
                <a:srgbClr val="17726D"/>
              </a:solidFill>
              <a:latin typeface="Inter Bold"/>
              <a:ea typeface="Inter Bold"/>
              <a:cs typeface="Inter Bold"/>
              <a:sym typeface="Inter Bold"/>
            </a:endParaRPr>
          </a:p>
        </p:txBody>
      </p:sp>
      <p:sp>
        <p:nvSpPr>
          <p:cNvPr id="28" name="TextBox 5">
            <a:extLst>
              <a:ext uri="{FF2B5EF4-FFF2-40B4-BE49-F238E27FC236}">
                <a16:creationId xmlns:a16="http://schemas.microsoft.com/office/drawing/2014/main" id="{B0C4523B-AFBE-2A02-56D7-88F1945CCF59}"/>
              </a:ext>
            </a:extLst>
          </p:cNvPr>
          <p:cNvSpPr txBox="1"/>
          <p:nvPr/>
        </p:nvSpPr>
        <p:spPr>
          <a:xfrm>
            <a:off x="6599615" y="6190259"/>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懶人追星行程全包</a:t>
            </a:r>
            <a:endParaRPr lang="en-US" sz="4000" b="1" dirty="0">
              <a:solidFill>
                <a:srgbClr val="17726D"/>
              </a:solidFill>
              <a:latin typeface="Inter Bold"/>
              <a:ea typeface="Inter Bold"/>
              <a:cs typeface="Inter Bold"/>
              <a:sym typeface="Inter Bold"/>
            </a:endParaRPr>
          </a:p>
        </p:txBody>
      </p:sp>
      <p:sp>
        <p:nvSpPr>
          <p:cNvPr id="29" name="TextBox 5">
            <a:extLst>
              <a:ext uri="{FF2B5EF4-FFF2-40B4-BE49-F238E27FC236}">
                <a16:creationId xmlns:a16="http://schemas.microsoft.com/office/drawing/2014/main" id="{2B3C6B80-4F52-A506-FF7A-4A23940C4661}"/>
              </a:ext>
            </a:extLst>
          </p:cNvPr>
          <p:cNvSpPr txBox="1"/>
          <p:nvPr/>
        </p:nvSpPr>
        <p:spPr>
          <a:xfrm>
            <a:off x="12207346" y="6237742"/>
            <a:ext cx="5174265" cy="866391"/>
          </a:xfrm>
          <a:prstGeom prst="rect">
            <a:avLst/>
          </a:prstGeom>
        </p:spPr>
        <p:txBody>
          <a:bodyPr wrap="square" lIns="0" tIns="0" rIns="0" bIns="0" rtlCol="0" anchor="t">
            <a:spAutoFit/>
          </a:bodyPr>
          <a:lstStyle/>
          <a:p>
            <a:pPr algn="ctr">
              <a:lnSpc>
                <a:spcPts val="7560"/>
              </a:lnSpc>
            </a:pPr>
            <a:r>
              <a:rPr lang="zh-TW" altLang="en-US" sz="4000" b="1" dirty="0">
                <a:solidFill>
                  <a:srgbClr val="17726D"/>
                </a:solidFill>
                <a:latin typeface="Inter Bold"/>
                <a:ea typeface="Inter Bold"/>
                <a:cs typeface="Inter Bold"/>
                <a:sym typeface="Inter Bold"/>
              </a:rPr>
              <a:t>周邊商品交易平台</a:t>
            </a:r>
            <a:endParaRPr lang="en-US" sz="4000" b="1" dirty="0">
              <a:solidFill>
                <a:srgbClr val="17726D"/>
              </a:solidFill>
              <a:latin typeface="Inter Bold"/>
              <a:ea typeface="Inter Bold"/>
              <a:cs typeface="Inter Bold"/>
              <a:sym typeface="Inter Bold"/>
            </a:endParaRPr>
          </a:p>
        </p:txBody>
      </p:sp>
    </p:spTree>
    <p:extLst>
      <p:ext uri="{BB962C8B-B14F-4D97-AF65-F5344CB8AC3E}">
        <p14:creationId xmlns:p14="http://schemas.microsoft.com/office/powerpoint/2010/main" val="153562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839945" y="2796715"/>
            <a:ext cx="877649" cy="8776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9" name="TextBox 9"/>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grpSp>
        <p:nvGrpSpPr>
          <p:cNvPr id="10" name="Group 10"/>
          <p:cNvGrpSpPr/>
          <p:nvPr/>
        </p:nvGrpSpPr>
        <p:grpSpPr>
          <a:xfrm>
            <a:off x="839945" y="6406654"/>
            <a:ext cx="877649" cy="8776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2" name="TextBox 12"/>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grpSp>
        <p:nvGrpSpPr>
          <p:cNvPr id="13" name="Group 13"/>
          <p:cNvGrpSpPr/>
          <p:nvPr/>
        </p:nvGrpSpPr>
        <p:grpSpPr>
          <a:xfrm>
            <a:off x="9590495" y="6406654"/>
            <a:ext cx="877649" cy="87764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5" name="TextBox 15"/>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03</a:t>
              </a:r>
            </a:p>
          </p:txBody>
        </p:sp>
      </p:grpSp>
      <p:grpSp>
        <p:nvGrpSpPr>
          <p:cNvPr id="16" name="Group 16"/>
          <p:cNvGrpSpPr/>
          <p:nvPr/>
        </p:nvGrpSpPr>
        <p:grpSpPr>
          <a:xfrm>
            <a:off x="17400866" y="0"/>
            <a:ext cx="863406" cy="1914819"/>
            <a:chOff x="0" y="0"/>
            <a:chExt cx="227399" cy="504314"/>
          </a:xfrm>
        </p:grpSpPr>
        <p:sp>
          <p:nvSpPr>
            <p:cNvPr id="17" name="Freeform 17"/>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zh-TW" altLang="en-US"/>
            </a:p>
          </p:txBody>
        </p:sp>
        <p:sp>
          <p:nvSpPr>
            <p:cNvPr id="18" name="TextBox 18"/>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9" name="Group 19"/>
          <p:cNvGrpSpPr/>
          <p:nvPr/>
        </p:nvGrpSpPr>
        <p:grpSpPr>
          <a:xfrm>
            <a:off x="-1061650" y="8036778"/>
            <a:ext cx="3803190" cy="380319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p:cNvGrpSpPr/>
          <p:nvPr/>
        </p:nvGrpSpPr>
        <p:grpSpPr>
          <a:xfrm>
            <a:off x="0" y="10094695"/>
            <a:ext cx="18264272" cy="192305"/>
            <a:chOff x="0" y="0"/>
            <a:chExt cx="4810343" cy="50648"/>
          </a:xfrm>
        </p:grpSpPr>
        <p:sp>
          <p:nvSpPr>
            <p:cNvPr id="23" name="Freeform 23"/>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txBody>
            <a:bodyPr/>
            <a:lstStyle/>
            <a:p>
              <a:endParaRPr lang="zh-TW" altLang="en-US"/>
            </a:p>
          </p:txBody>
        </p:sp>
        <p:sp>
          <p:nvSpPr>
            <p:cNvPr id="24" name="TextBox 24"/>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sp>
        <p:nvSpPr>
          <p:cNvPr id="25" name="TextBox 25"/>
          <p:cNvSpPr txBox="1"/>
          <p:nvPr/>
        </p:nvSpPr>
        <p:spPr>
          <a:xfrm>
            <a:off x="839945" y="552744"/>
            <a:ext cx="7149728" cy="994410"/>
          </a:xfrm>
          <a:prstGeom prst="rect">
            <a:avLst/>
          </a:prstGeom>
        </p:spPr>
        <p:txBody>
          <a:bodyPr lIns="0" tIns="0" rIns="0" bIns="0" rtlCol="0" anchor="t">
            <a:spAutoFit/>
          </a:bodyPr>
          <a:lstStyle/>
          <a:p>
            <a:pPr algn="l">
              <a:lnSpc>
                <a:spcPts val="7560"/>
              </a:lnSpc>
            </a:pPr>
            <a:r>
              <a:rPr lang="zh-TW" altLang="en-US" sz="7200" b="1" dirty="0">
                <a:solidFill>
                  <a:srgbClr val="17726D"/>
                </a:solidFill>
                <a:latin typeface="Inter Bold"/>
                <a:ea typeface="Inter Bold"/>
                <a:cs typeface="Inter Bold"/>
                <a:sym typeface="Inter Bold"/>
              </a:rPr>
              <a:t>平台售票流程</a:t>
            </a:r>
            <a:endParaRPr lang="en-US" sz="7200" b="1" dirty="0">
              <a:solidFill>
                <a:srgbClr val="17726D"/>
              </a:solidFill>
              <a:latin typeface="Inter Bold"/>
              <a:ea typeface="Inter Bold"/>
              <a:cs typeface="Inter Bold"/>
              <a:sym typeface="Inter Bold"/>
            </a:endParaRPr>
          </a:p>
        </p:txBody>
      </p:sp>
      <p:sp>
        <p:nvSpPr>
          <p:cNvPr id="26" name="TextBox 26"/>
          <p:cNvSpPr txBox="1"/>
          <p:nvPr/>
        </p:nvSpPr>
        <p:spPr>
          <a:xfrm>
            <a:off x="839945" y="1518579"/>
            <a:ext cx="6818840" cy="406458"/>
          </a:xfrm>
          <a:prstGeom prst="rect">
            <a:avLst/>
          </a:prstGeom>
        </p:spPr>
        <p:txBody>
          <a:bodyPr lIns="0" tIns="0" rIns="0" bIns="0" rtlCol="0" anchor="t">
            <a:spAutoFit/>
          </a:bodyPr>
          <a:lstStyle/>
          <a:p>
            <a:pPr marL="0" lvl="0" indent="0" algn="l">
              <a:lnSpc>
                <a:spcPts val="3359"/>
              </a:lnSpc>
            </a:pPr>
            <a:r>
              <a:rPr lang="en-US" sz="2400" b="1" spc="177" dirty="0">
                <a:solidFill>
                  <a:srgbClr val="000000"/>
                </a:solidFill>
                <a:latin typeface="Open Sans Bold"/>
                <a:ea typeface="Open Sans Bold"/>
                <a:cs typeface="Open Sans Bold"/>
                <a:sym typeface="Open Sans Bold"/>
              </a:rPr>
              <a:t>Platform Transaction Process</a:t>
            </a:r>
          </a:p>
        </p:txBody>
      </p:sp>
      <p:sp>
        <p:nvSpPr>
          <p:cNvPr id="27" name="TextBox 27"/>
          <p:cNvSpPr txBox="1"/>
          <p:nvPr/>
        </p:nvSpPr>
        <p:spPr>
          <a:xfrm>
            <a:off x="1925690" y="2982911"/>
            <a:ext cx="4877173" cy="497124"/>
          </a:xfrm>
          <a:prstGeom prst="rect">
            <a:avLst/>
          </a:prstGeom>
        </p:spPr>
        <p:txBody>
          <a:bodyPr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票務上架</a:t>
            </a:r>
            <a:endParaRPr lang="en-US" sz="4000" b="1" dirty="0">
              <a:solidFill>
                <a:srgbClr val="000000"/>
              </a:solidFill>
              <a:latin typeface="Inter Bold"/>
              <a:ea typeface="Inter Bold"/>
              <a:cs typeface="Inter Bold"/>
              <a:sym typeface="Inter Bold"/>
            </a:endParaRPr>
          </a:p>
        </p:txBody>
      </p:sp>
      <p:sp>
        <p:nvSpPr>
          <p:cNvPr id="28" name="TextBox 28"/>
          <p:cNvSpPr txBox="1"/>
          <p:nvPr/>
        </p:nvSpPr>
        <p:spPr>
          <a:xfrm>
            <a:off x="1925690" y="6592851"/>
            <a:ext cx="6063983" cy="500906"/>
          </a:xfrm>
          <a:prstGeom prst="rect">
            <a:avLst/>
          </a:prstGeom>
        </p:spPr>
        <p:txBody>
          <a:bodyPr wrap="square"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交易模式</a:t>
            </a:r>
            <a:endParaRPr lang="en-US" sz="4000" b="1" dirty="0">
              <a:solidFill>
                <a:srgbClr val="000000"/>
              </a:solidFill>
              <a:latin typeface="Inter Bold"/>
              <a:ea typeface="Inter Bold"/>
              <a:cs typeface="Inter Bold"/>
              <a:sym typeface="Inter Bold"/>
            </a:endParaRPr>
          </a:p>
        </p:txBody>
      </p:sp>
      <p:sp>
        <p:nvSpPr>
          <p:cNvPr id="29" name="TextBox 29"/>
          <p:cNvSpPr txBox="1"/>
          <p:nvPr/>
        </p:nvSpPr>
        <p:spPr>
          <a:xfrm>
            <a:off x="10676239" y="6592851"/>
            <a:ext cx="7664805" cy="500906"/>
          </a:xfrm>
          <a:prstGeom prst="rect">
            <a:avLst/>
          </a:prstGeom>
        </p:spPr>
        <p:txBody>
          <a:bodyPr wrap="square"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賣家防詐騙</a:t>
            </a:r>
            <a:endParaRPr lang="en-US" sz="4000" b="1" dirty="0">
              <a:solidFill>
                <a:srgbClr val="000000"/>
              </a:solidFill>
              <a:latin typeface="Inter Bold"/>
              <a:ea typeface="Inter Bold"/>
              <a:cs typeface="Inter Bold"/>
              <a:sym typeface="Inter Bold"/>
            </a:endParaRPr>
          </a:p>
        </p:txBody>
      </p:sp>
      <p:sp>
        <p:nvSpPr>
          <p:cNvPr id="30" name="TextBox 30"/>
          <p:cNvSpPr txBox="1"/>
          <p:nvPr/>
        </p:nvSpPr>
        <p:spPr>
          <a:xfrm>
            <a:off x="1925690" y="3598164"/>
            <a:ext cx="6724626" cy="2516458"/>
          </a:xfrm>
          <a:prstGeom prst="rect">
            <a:avLst/>
          </a:prstGeom>
        </p:spPr>
        <p:txBody>
          <a:bodyPr lIns="0" tIns="0" rIns="0" bIns="0" rtlCol="0" anchor="t">
            <a:spAutoFit/>
          </a:bodyPr>
          <a:lstStyle/>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上架票務詳情</a:t>
            </a:r>
            <a:endParaRPr lang="en-US" altLang="zh-TW" sz="2800" dirty="0">
              <a:solidFill>
                <a:srgbClr val="000000"/>
              </a:solidFill>
              <a:latin typeface="Open Sans"/>
              <a:ea typeface="Open Sans"/>
              <a:cs typeface="Open Sans"/>
              <a:sym typeface="Open Sans"/>
            </a:endParaRPr>
          </a:p>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上傳購票憑證完成平台驗證</a:t>
            </a:r>
          </a:p>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選擇是否退房與退票</a:t>
            </a:r>
            <a:endParaRPr lang="en-US" altLang="zh-TW" sz="2800" dirty="0">
              <a:solidFill>
                <a:srgbClr val="000000"/>
              </a:solidFill>
              <a:latin typeface="Open Sans"/>
              <a:ea typeface="Open Sans"/>
              <a:cs typeface="Open Sans"/>
              <a:sym typeface="Open Sans"/>
            </a:endParaRPr>
          </a:p>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周邊商品上架出售</a:t>
            </a:r>
            <a:endParaRPr lang="en-US" altLang="zh-TW" sz="2800" dirty="0">
              <a:solidFill>
                <a:srgbClr val="000000"/>
              </a:solidFill>
              <a:latin typeface="Open Sans"/>
              <a:ea typeface="Open Sans"/>
              <a:cs typeface="Open Sans"/>
              <a:sym typeface="Open Sans"/>
            </a:endParaRPr>
          </a:p>
        </p:txBody>
      </p:sp>
      <p:sp>
        <p:nvSpPr>
          <p:cNvPr id="31" name="TextBox 31"/>
          <p:cNvSpPr txBox="1"/>
          <p:nvPr/>
        </p:nvSpPr>
        <p:spPr>
          <a:xfrm>
            <a:off x="1925690" y="7208103"/>
            <a:ext cx="6724626" cy="1221616"/>
          </a:xfrm>
          <a:prstGeom prst="rect">
            <a:avLst/>
          </a:prstGeom>
        </p:spPr>
        <p:txBody>
          <a:bodyPr lIns="0" tIns="0" rIns="0" bIns="0" rtlCol="0" anchor="t">
            <a:spAutoFit/>
          </a:bodyPr>
          <a:lstStyle/>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平台提供即時交易，依據票券期限配對購票需求的買家，加速交易效率</a:t>
            </a:r>
            <a:endParaRPr lang="en-US" sz="2800" dirty="0">
              <a:solidFill>
                <a:srgbClr val="000000"/>
              </a:solidFill>
              <a:latin typeface="Open Sans"/>
              <a:ea typeface="Open Sans"/>
              <a:cs typeface="Open Sans"/>
              <a:sym typeface="Open Sans"/>
            </a:endParaRPr>
          </a:p>
        </p:txBody>
      </p:sp>
      <p:sp>
        <p:nvSpPr>
          <p:cNvPr id="32" name="TextBox 32"/>
          <p:cNvSpPr txBox="1"/>
          <p:nvPr/>
        </p:nvSpPr>
        <p:spPr>
          <a:xfrm>
            <a:off x="10676240" y="7208103"/>
            <a:ext cx="6724626" cy="1221616"/>
          </a:xfrm>
          <a:prstGeom prst="rect">
            <a:avLst/>
          </a:prstGeom>
        </p:spPr>
        <p:txBody>
          <a:bodyPr lIns="0" tIns="0" rIns="0" bIns="0" rtlCol="0" anchor="t">
            <a:spAutoFit/>
          </a:bodyPr>
          <a:lstStyle/>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綁定銀行帳戶與保證金提撥</a:t>
            </a:r>
            <a:endParaRPr lang="en-US" altLang="zh-TW" sz="2800" dirty="0">
              <a:solidFill>
                <a:srgbClr val="000000"/>
              </a:solidFill>
              <a:latin typeface="Open Sans"/>
              <a:ea typeface="Open Sans"/>
              <a:cs typeface="Open Sans"/>
              <a:sym typeface="Open Sans"/>
            </a:endParaRPr>
          </a:p>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買家確認入場完成交易匯款</a:t>
            </a:r>
            <a:endParaRPr lang="en-US" sz="2800" dirty="0">
              <a:solidFill>
                <a:srgbClr val="000000"/>
              </a:solidFill>
              <a:latin typeface="Open Sans"/>
              <a:ea typeface="Open Sans"/>
              <a:cs typeface="Open Sans"/>
              <a:sym typeface="Open Sans"/>
            </a:endParaRPr>
          </a:p>
        </p:txBody>
      </p:sp>
      <p:pic>
        <p:nvPicPr>
          <p:cNvPr id="37" name="圖片 36">
            <a:extLst>
              <a:ext uri="{FF2B5EF4-FFF2-40B4-BE49-F238E27FC236}">
                <a16:creationId xmlns:a16="http://schemas.microsoft.com/office/drawing/2014/main" id="{26EC4270-DCCE-222F-D81F-FC75443C139E}"/>
              </a:ext>
            </a:extLst>
          </p:cNvPr>
          <p:cNvPicPr>
            <a:picLocks noChangeAspect="1"/>
          </p:cNvPicPr>
          <p:nvPr/>
        </p:nvPicPr>
        <p:blipFill>
          <a:blip r:embed="rId2"/>
          <a:stretch>
            <a:fillRect/>
          </a:stretch>
        </p:blipFill>
        <p:spPr>
          <a:xfrm>
            <a:off x="10629217" y="542583"/>
            <a:ext cx="6394585" cy="50726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51002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06025-415C-ACF8-00F0-C04B971AF9FD}"/>
            </a:ext>
          </a:extLst>
        </p:cNvPr>
        <p:cNvGrpSpPr/>
        <p:nvPr/>
      </p:nvGrpSpPr>
      <p:grpSpPr>
        <a:xfrm>
          <a:off x="0" y="0"/>
          <a:ext cx="0" cy="0"/>
          <a:chOff x="0" y="0"/>
          <a:chExt cx="0" cy="0"/>
        </a:xfrm>
      </p:grpSpPr>
      <p:grpSp>
        <p:nvGrpSpPr>
          <p:cNvPr id="7" name="Group 7">
            <a:extLst>
              <a:ext uri="{FF2B5EF4-FFF2-40B4-BE49-F238E27FC236}">
                <a16:creationId xmlns:a16="http://schemas.microsoft.com/office/drawing/2014/main" id="{5161AAD1-7074-EBD4-3CF7-15C00CFBE10B}"/>
              </a:ext>
            </a:extLst>
          </p:cNvPr>
          <p:cNvGrpSpPr/>
          <p:nvPr/>
        </p:nvGrpSpPr>
        <p:grpSpPr>
          <a:xfrm>
            <a:off x="839945" y="2796715"/>
            <a:ext cx="877649" cy="877649"/>
            <a:chOff x="0" y="0"/>
            <a:chExt cx="812800" cy="812800"/>
          </a:xfrm>
        </p:grpSpPr>
        <p:sp>
          <p:nvSpPr>
            <p:cNvPr id="8" name="Freeform 8">
              <a:extLst>
                <a:ext uri="{FF2B5EF4-FFF2-40B4-BE49-F238E27FC236}">
                  <a16:creationId xmlns:a16="http://schemas.microsoft.com/office/drawing/2014/main" id="{39427433-2194-8FCB-B023-79ECF2563D6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9" name="TextBox 9">
              <a:extLst>
                <a:ext uri="{FF2B5EF4-FFF2-40B4-BE49-F238E27FC236}">
                  <a16:creationId xmlns:a16="http://schemas.microsoft.com/office/drawing/2014/main" id="{6C2CDF3F-F14D-4C06-D569-5A9BBCBEF298}"/>
                </a:ext>
              </a:extLst>
            </p:cNvPr>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01</a:t>
              </a:r>
            </a:p>
          </p:txBody>
        </p:sp>
      </p:grpSp>
      <p:grpSp>
        <p:nvGrpSpPr>
          <p:cNvPr id="10" name="Group 10">
            <a:extLst>
              <a:ext uri="{FF2B5EF4-FFF2-40B4-BE49-F238E27FC236}">
                <a16:creationId xmlns:a16="http://schemas.microsoft.com/office/drawing/2014/main" id="{EA937FA7-6831-A4A6-0851-F19AAC6E5635}"/>
              </a:ext>
            </a:extLst>
          </p:cNvPr>
          <p:cNvGrpSpPr/>
          <p:nvPr/>
        </p:nvGrpSpPr>
        <p:grpSpPr>
          <a:xfrm>
            <a:off x="839945" y="6406654"/>
            <a:ext cx="877649" cy="877649"/>
            <a:chOff x="0" y="0"/>
            <a:chExt cx="812800" cy="812800"/>
          </a:xfrm>
        </p:grpSpPr>
        <p:sp>
          <p:nvSpPr>
            <p:cNvPr id="11" name="Freeform 11">
              <a:extLst>
                <a:ext uri="{FF2B5EF4-FFF2-40B4-BE49-F238E27FC236}">
                  <a16:creationId xmlns:a16="http://schemas.microsoft.com/office/drawing/2014/main" id="{BD196F16-7A3E-A676-4FA9-BDB6B2B3F51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2" name="TextBox 12">
              <a:extLst>
                <a:ext uri="{FF2B5EF4-FFF2-40B4-BE49-F238E27FC236}">
                  <a16:creationId xmlns:a16="http://schemas.microsoft.com/office/drawing/2014/main" id="{5E09B09B-842F-042C-5736-62DD5414FD4E}"/>
                </a:ext>
              </a:extLst>
            </p:cNvPr>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02</a:t>
              </a:r>
            </a:p>
          </p:txBody>
        </p:sp>
      </p:grpSp>
      <p:grpSp>
        <p:nvGrpSpPr>
          <p:cNvPr id="13" name="Group 13">
            <a:extLst>
              <a:ext uri="{FF2B5EF4-FFF2-40B4-BE49-F238E27FC236}">
                <a16:creationId xmlns:a16="http://schemas.microsoft.com/office/drawing/2014/main" id="{F16988A7-FFA7-5CB3-80EB-5A7D4FA66588}"/>
              </a:ext>
            </a:extLst>
          </p:cNvPr>
          <p:cNvGrpSpPr/>
          <p:nvPr/>
        </p:nvGrpSpPr>
        <p:grpSpPr>
          <a:xfrm>
            <a:off x="9590495" y="6406654"/>
            <a:ext cx="877649" cy="877649"/>
            <a:chOff x="0" y="0"/>
            <a:chExt cx="812800" cy="812800"/>
          </a:xfrm>
        </p:grpSpPr>
        <p:sp>
          <p:nvSpPr>
            <p:cNvPr id="14" name="Freeform 14">
              <a:extLst>
                <a:ext uri="{FF2B5EF4-FFF2-40B4-BE49-F238E27FC236}">
                  <a16:creationId xmlns:a16="http://schemas.microsoft.com/office/drawing/2014/main" id="{38017974-7D84-BC38-847F-80B393C6ED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txBody>
            <a:bodyPr/>
            <a:lstStyle/>
            <a:p>
              <a:endParaRPr lang="zh-TW" altLang="en-US"/>
            </a:p>
          </p:txBody>
        </p:sp>
        <p:sp>
          <p:nvSpPr>
            <p:cNvPr id="15" name="TextBox 15">
              <a:extLst>
                <a:ext uri="{FF2B5EF4-FFF2-40B4-BE49-F238E27FC236}">
                  <a16:creationId xmlns:a16="http://schemas.microsoft.com/office/drawing/2014/main" id="{3E1413AD-83C4-67B4-79C6-0D30E78D4BFA}"/>
                </a:ext>
              </a:extLst>
            </p:cNvPr>
            <p:cNvSpPr txBox="1"/>
            <p:nvPr/>
          </p:nvSpPr>
          <p:spPr>
            <a:xfrm>
              <a:off x="76200" y="19050"/>
              <a:ext cx="660400" cy="717550"/>
            </a:xfrm>
            <a:prstGeom prst="rect">
              <a:avLst/>
            </a:prstGeom>
          </p:spPr>
          <p:txBody>
            <a:bodyPr lIns="44470" tIns="44470" rIns="44470" bIns="44470" rtlCol="0" anchor="ctr"/>
            <a:lstStyle/>
            <a:p>
              <a:pPr algn="ctr">
                <a:lnSpc>
                  <a:spcPts val="4199"/>
                </a:lnSpc>
              </a:pPr>
              <a:r>
                <a:rPr lang="en-US" sz="2999" b="1">
                  <a:solidFill>
                    <a:srgbClr val="17726D"/>
                  </a:solidFill>
                  <a:latin typeface="Inter Bold"/>
                  <a:ea typeface="Inter Bold"/>
                  <a:cs typeface="Inter Bold"/>
                  <a:sym typeface="Inter Bold"/>
                </a:rPr>
                <a:t>03</a:t>
              </a:r>
            </a:p>
          </p:txBody>
        </p:sp>
      </p:grpSp>
      <p:grpSp>
        <p:nvGrpSpPr>
          <p:cNvPr id="16" name="Group 16">
            <a:extLst>
              <a:ext uri="{FF2B5EF4-FFF2-40B4-BE49-F238E27FC236}">
                <a16:creationId xmlns:a16="http://schemas.microsoft.com/office/drawing/2014/main" id="{73C45AA3-EB4F-08C2-2C76-FF743499B31E}"/>
              </a:ext>
            </a:extLst>
          </p:cNvPr>
          <p:cNvGrpSpPr/>
          <p:nvPr/>
        </p:nvGrpSpPr>
        <p:grpSpPr>
          <a:xfrm>
            <a:off x="17400866" y="0"/>
            <a:ext cx="863406" cy="1914819"/>
            <a:chOff x="0" y="0"/>
            <a:chExt cx="227399" cy="504314"/>
          </a:xfrm>
        </p:grpSpPr>
        <p:sp>
          <p:nvSpPr>
            <p:cNvPr id="17" name="Freeform 17">
              <a:extLst>
                <a:ext uri="{FF2B5EF4-FFF2-40B4-BE49-F238E27FC236}">
                  <a16:creationId xmlns:a16="http://schemas.microsoft.com/office/drawing/2014/main" id="{7CE3609E-7A11-959B-A72A-1E845D39BB8B}"/>
                </a:ext>
              </a:extLst>
            </p:cNvPr>
            <p:cNvSpPr/>
            <p:nvPr/>
          </p:nvSpPr>
          <p:spPr>
            <a:xfrm>
              <a:off x="0" y="0"/>
              <a:ext cx="227399" cy="504314"/>
            </a:xfrm>
            <a:custGeom>
              <a:avLst/>
              <a:gdLst/>
              <a:ahLst/>
              <a:cxnLst/>
              <a:rect l="l" t="t" r="r" b="b"/>
              <a:pathLst>
                <a:path w="227399" h="504314">
                  <a:moveTo>
                    <a:pt x="0" y="0"/>
                  </a:moveTo>
                  <a:lnTo>
                    <a:pt x="227399" y="0"/>
                  </a:lnTo>
                  <a:lnTo>
                    <a:pt x="227399" y="504314"/>
                  </a:lnTo>
                  <a:lnTo>
                    <a:pt x="0" y="504314"/>
                  </a:lnTo>
                  <a:close/>
                </a:path>
              </a:pathLst>
            </a:custGeom>
            <a:solidFill>
              <a:srgbClr val="17726D"/>
            </a:solidFill>
          </p:spPr>
          <p:txBody>
            <a:bodyPr/>
            <a:lstStyle/>
            <a:p>
              <a:endParaRPr lang="zh-TW" altLang="en-US"/>
            </a:p>
          </p:txBody>
        </p:sp>
        <p:sp>
          <p:nvSpPr>
            <p:cNvPr id="18" name="TextBox 18">
              <a:extLst>
                <a:ext uri="{FF2B5EF4-FFF2-40B4-BE49-F238E27FC236}">
                  <a16:creationId xmlns:a16="http://schemas.microsoft.com/office/drawing/2014/main" id="{8B204831-D481-3DAF-7AE3-4878DE6A7E19}"/>
                </a:ext>
              </a:extLst>
            </p:cNvPr>
            <p:cNvSpPr txBox="1"/>
            <p:nvPr/>
          </p:nvSpPr>
          <p:spPr>
            <a:xfrm>
              <a:off x="0" y="-47625"/>
              <a:ext cx="227399" cy="551939"/>
            </a:xfrm>
            <a:prstGeom prst="rect">
              <a:avLst/>
            </a:prstGeom>
          </p:spPr>
          <p:txBody>
            <a:bodyPr lIns="50800" tIns="50800" rIns="50800" bIns="50800" rtlCol="0" anchor="ctr"/>
            <a:lstStyle/>
            <a:p>
              <a:pPr algn="ctr">
                <a:lnSpc>
                  <a:spcPts val="2479"/>
                </a:lnSpc>
              </a:pPr>
              <a:endParaRPr/>
            </a:p>
          </p:txBody>
        </p:sp>
      </p:grpSp>
      <p:grpSp>
        <p:nvGrpSpPr>
          <p:cNvPr id="19" name="Group 19">
            <a:extLst>
              <a:ext uri="{FF2B5EF4-FFF2-40B4-BE49-F238E27FC236}">
                <a16:creationId xmlns:a16="http://schemas.microsoft.com/office/drawing/2014/main" id="{7299CAA5-C78F-C3CD-8AB5-B7875877E54B}"/>
              </a:ext>
            </a:extLst>
          </p:cNvPr>
          <p:cNvGrpSpPr/>
          <p:nvPr/>
        </p:nvGrpSpPr>
        <p:grpSpPr>
          <a:xfrm>
            <a:off x="-1061650" y="8036778"/>
            <a:ext cx="3803190" cy="3803190"/>
            <a:chOff x="0" y="0"/>
            <a:chExt cx="812800" cy="812800"/>
          </a:xfrm>
        </p:grpSpPr>
        <p:sp>
          <p:nvSpPr>
            <p:cNvPr id="20" name="Freeform 20">
              <a:extLst>
                <a:ext uri="{FF2B5EF4-FFF2-40B4-BE49-F238E27FC236}">
                  <a16:creationId xmlns:a16="http://schemas.microsoft.com/office/drawing/2014/main" id="{93008170-2151-160B-527B-BBD9B93785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txBody>
            <a:bodyPr/>
            <a:lstStyle/>
            <a:p>
              <a:endParaRPr lang="zh-TW" altLang="en-US"/>
            </a:p>
          </p:txBody>
        </p:sp>
        <p:sp>
          <p:nvSpPr>
            <p:cNvPr id="21" name="TextBox 21">
              <a:extLst>
                <a:ext uri="{FF2B5EF4-FFF2-40B4-BE49-F238E27FC236}">
                  <a16:creationId xmlns:a16="http://schemas.microsoft.com/office/drawing/2014/main" id="{32A28280-C628-C599-20F2-498B74C140A1}"/>
                </a:ext>
              </a:extLst>
            </p:cNvPr>
            <p:cNvSpPr txBox="1"/>
            <p:nvPr/>
          </p:nvSpPr>
          <p:spPr>
            <a:xfrm>
              <a:off x="76200" y="28575"/>
              <a:ext cx="660400" cy="708025"/>
            </a:xfrm>
            <a:prstGeom prst="rect">
              <a:avLst/>
            </a:prstGeom>
          </p:spPr>
          <p:txBody>
            <a:bodyPr lIns="50800" tIns="50800" rIns="50800" bIns="50800" rtlCol="0" anchor="ctr"/>
            <a:lstStyle/>
            <a:p>
              <a:pPr algn="ctr">
                <a:lnSpc>
                  <a:spcPts val="2479"/>
                </a:lnSpc>
              </a:pPr>
              <a:endParaRPr/>
            </a:p>
          </p:txBody>
        </p:sp>
      </p:grpSp>
      <p:grpSp>
        <p:nvGrpSpPr>
          <p:cNvPr id="22" name="Group 22">
            <a:extLst>
              <a:ext uri="{FF2B5EF4-FFF2-40B4-BE49-F238E27FC236}">
                <a16:creationId xmlns:a16="http://schemas.microsoft.com/office/drawing/2014/main" id="{08294CF1-BF3E-891A-0669-9FC45A12E656}"/>
              </a:ext>
            </a:extLst>
          </p:cNvPr>
          <p:cNvGrpSpPr/>
          <p:nvPr/>
        </p:nvGrpSpPr>
        <p:grpSpPr>
          <a:xfrm>
            <a:off x="0" y="10094695"/>
            <a:ext cx="18264272" cy="192305"/>
            <a:chOff x="0" y="0"/>
            <a:chExt cx="4810343" cy="50648"/>
          </a:xfrm>
        </p:grpSpPr>
        <p:sp>
          <p:nvSpPr>
            <p:cNvPr id="23" name="Freeform 23">
              <a:extLst>
                <a:ext uri="{FF2B5EF4-FFF2-40B4-BE49-F238E27FC236}">
                  <a16:creationId xmlns:a16="http://schemas.microsoft.com/office/drawing/2014/main" id="{56E5A9EC-FF54-8A70-357F-26AEAC69693E}"/>
                </a:ext>
              </a:extLst>
            </p:cNvPr>
            <p:cNvSpPr/>
            <p:nvPr/>
          </p:nvSpPr>
          <p:spPr>
            <a:xfrm>
              <a:off x="0" y="0"/>
              <a:ext cx="4810343" cy="50648"/>
            </a:xfrm>
            <a:custGeom>
              <a:avLst/>
              <a:gdLst/>
              <a:ahLst/>
              <a:cxnLst/>
              <a:rect l="l" t="t" r="r" b="b"/>
              <a:pathLst>
                <a:path w="4810343" h="50648">
                  <a:moveTo>
                    <a:pt x="0" y="0"/>
                  </a:moveTo>
                  <a:lnTo>
                    <a:pt x="4810343" y="0"/>
                  </a:lnTo>
                  <a:lnTo>
                    <a:pt x="4810343" y="50648"/>
                  </a:lnTo>
                  <a:lnTo>
                    <a:pt x="0" y="50648"/>
                  </a:lnTo>
                  <a:close/>
                </a:path>
              </a:pathLst>
            </a:custGeom>
            <a:solidFill>
              <a:srgbClr val="17726D"/>
            </a:solidFill>
          </p:spPr>
          <p:txBody>
            <a:bodyPr/>
            <a:lstStyle/>
            <a:p>
              <a:endParaRPr lang="zh-TW" altLang="en-US"/>
            </a:p>
          </p:txBody>
        </p:sp>
        <p:sp>
          <p:nvSpPr>
            <p:cNvPr id="24" name="TextBox 24">
              <a:extLst>
                <a:ext uri="{FF2B5EF4-FFF2-40B4-BE49-F238E27FC236}">
                  <a16:creationId xmlns:a16="http://schemas.microsoft.com/office/drawing/2014/main" id="{71F324EA-281B-25AF-2B61-14B62D01773A}"/>
                </a:ext>
              </a:extLst>
            </p:cNvPr>
            <p:cNvSpPr txBox="1"/>
            <p:nvPr/>
          </p:nvSpPr>
          <p:spPr>
            <a:xfrm>
              <a:off x="0" y="-47625"/>
              <a:ext cx="4810343" cy="98273"/>
            </a:xfrm>
            <a:prstGeom prst="rect">
              <a:avLst/>
            </a:prstGeom>
          </p:spPr>
          <p:txBody>
            <a:bodyPr lIns="50800" tIns="50800" rIns="50800" bIns="50800" rtlCol="0" anchor="ctr"/>
            <a:lstStyle/>
            <a:p>
              <a:pPr algn="ctr">
                <a:lnSpc>
                  <a:spcPts val="2479"/>
                </a:lnSpc>
              </a:pPr>
              <a:endParaRPr/>
            </a:p>
          </p:txBody>
        </p:sp>
      </p:grpSp>
      <p:sp>
        <p:nvSpPr>
          <p:cNvPr id="25" name="TextBox 25">
            <a:extLst>
              <a:ext uri="{FF2B5EF4-FFF2-40B4-BE49-F238E27FC236}">
                <a16:creationId xmlns:a16="http://schemas.microsoft.com/office/drawing/2014/main" id="{6C20C9E1-B4F8-7A2E-822F-2707F88DB38A}"/>
              </a:ext>
            </a:extLst>
          </p:cNvPr>
          <p:cNvSpPr txBox="1"/>
          <p:nvPr/>
        </p:nvSpPr>
        <p:spPr>
          <a:xfrm>
            <a:off x="839945" y="552744"/>
            <a:ext cx="7149728" cy="994410"/>
          </a:xfrm>
          <a:prstGeom prst="rect">
            <a:avLst/>
          </a:prstGeom>
        </p:spPr>
        <p:txBody>
          <a:bodyPr lIns="0" tIns="0" rIns="0" bIns="0" rtlCol="0" anchor="t">
            <a:spAutoFit/>
          </a:bodyPr>
          <a:lstStyle/>
          <a:p>
            <a:pPr algn="l">
              <a:lnSpc>
                <a:spcPts val="7560"/>
              </a:lnSpc>
            </a:pPr>
            <a:r>
              <a:rPr lang="zh-TW" altLang="en-US" sz="7200" b="1" dirty="0">
                <a:solidFill>
                  <a:srgbClr val="17726D"/>
                </a:solidFill>
                <a:latin typeface="Inter Bold"/>
                <a:ea typeface="Inter Bold"/>
                <a:cs typeface="Inter Bold"/>
                <a:sym typeface="Inter Bold"/>
              </a:rPr>
              <a:t>平台買票流程</a:t>
            </a:r>
            <a:endParaRPr lang="en-US" sz="7200" b="1" dirty="0">
              <a:solidFill>
                <a:srgbClr val="17726D"/>
              </a:solidFill>
              <a:latin typeface="Inter Bold"/>
              <a:ea typeface="Inter Bold"/>
              <a:cs typeface="Inter Bold"/>
              <a:sym typeface="Inter Bold"/>
            </a:endParaRPr>
          </a:p>
        </p:txBody>
      </p:sp>
      <p:sp>
        <p:nvSpPr>
          <p:cNvPr id="26" name="TextBox 26">
            <a:extLst>
              <a:ext uri="{FF2B5EF4-FFF2-40B4-BE49-F238E27FC236}">
                <a16:creationId xmlns:a16="http://schemas.microsoft.com/office/drawing/2014/main" id="{3C789892-5E99-1787-6CBB-9A22D9488D14}"/>
              </a:ext>
            </a:extLst>
          </p:cNvPr>
          <p:cNvSpPr txBox="1"/>
          <p:nvPr/>
        </p:nvSpPr>
        <p:spPr>
          <a:xfrm>
            <a:off x="839945" y="1518579"/>
            <a:ext cx="6818840" cy="406458"/>
          </a:xfrm>
          <a:prstGeom prst="rect">
            <a:avLst/>
          </a:prstGeom>
        </p:spPr>
        <p:txBody>
          <a:bodyPr lIns="0" tIns="0" rIns="0" bIns="0" rtlCol="0" anchor="t">
            <a:spAutoFit/>
          </a:bodyPr>
          <a:lstStyle/>
          <a:p>
            <a:pPr marL="0" lvl="0" indent="0" algn="l">
              <a:lnSpc>
                <a:spcPts val="3359"/>
              </a:lnSpc>
            </a:pPr>
            <a:r>
              <a:rPr lang="en-US" sz="2400" b="1" spc="177" dirty="0">
                <a:solidFill>
                  <a:srgbClr val="000000"/>
                </a:solidFill>
                <a:latin typeface="Open Sans Bold"/>
                <a:ea typeface="Open Sans Bold"/>
                <a:cs typeface="Open Sans Bold"/>
                <a:sym typeface="Open Sans Bold"/>
              </a:rPr>
              <a:t>Platform Transaction Process</a:t>
            </a:r>
          </a:p>
        </p:txBody>
      </p:sp>
      <p:sp>
        <p:nvSpPr>
          <p:cNvPr id="27" name="TextBox 27">
            <a:extLst>
              <a:ext uri="{FF2B5EF4-FFF2-40B4-BE49-F238E27FC236}">
                <a16:creationId xmlns:a16="http://schemas.microsoft.com/office/drawing/2014/main" id="{7F3E0549-5536-14EF-6AF2-85F332D56155}"/>
              </a:ext>
            </a:extLst>
          </p:cNvPr>
          <p:cNvSpPr txBox="1"/>
          <p:nvPr/>
        </p:nvSpPr>
        <p:spPr>
          <a:xfrm>
            <a:off x="1925690" y="2982911"/>
            <a:ext cx="4877173" cy="497124"/>
          </a:xfrm>
          <a:prstGeom prst="rect">
            <a:avLst/>
          </a:prstGeom>
        </p:spPr>
        <p:txBody>
          <a:bodyPr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票務搜尋與專屬通知</a:t>
            </a:r>
            <a:endParaRPr lang="en-US" sz="4000" b="1" dirty="0">
              <a:solidFill>
                <a:srgbClr val="000000"/>
              </a:solidFill>
              <a:latin typeface="Inter Bold"/>
              <a:ea typeface="Inter Bold"/>
              <a:cs typeface="Inter Bold"/>
              <a:sym typeface="Inter Bold"/>
            </a:endParaRPr>
          </a:p>
        </p:txBody>
      </p:sp>
      <p:sp>
        <p:nvSpPr>
          <p:cNvPr id="28" name="TextBox 28">
            <a:extLst>
              <a:ext uri="{FF2B5EF4-FFF2-40B4-BE49-F238E27FC236}">
                <a16:creationId xmlns:a16="http://schemas.microsoft.com/office/drawing/2014/main" id="{9FD12363-B0F9-64B8-2948-BFBB6E12A98E}"/>
              </a:ext>
            </a:extLst>
          </p:cNvPr>
          <p:cNvSpPr txBox="1"/>
          <p:nvPr/>
        </p:nvSpPr>
        <p:spPr>
          <a:xfrm>
            <a:off x="1925690" y="6592851"/>
            <a:ext cx="6724626" cy="497124"/>
          </a:xfrm>
          <a:prstGeom prst="rect">
            <a:avLst/>
          </a:prstGeom>
        </p:spPr>
        <p:txBody>
          <a:bodyPr wrap="square"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懶人追星－多元產品與服務</a:t>
            </a:r>
            <a:endParaRPr lang="en-US" sz="4000" b="1" dirty="0">
              <a:solidFill>
                <a:srgbClr val="000000"/>
              </a:solidFill>
              <a:latin typeface="Inter Bold"/>
              <a:ea typeface="Inter Bold"/>
              <a:cs typeface="Inter Bold"/>
              <a:sym typeface="Inter Bold"/>
            </a:endParaRPr>
          </a:p>
        </p:txBody>
      </p:sp>
      <p:sp>
        <p:nvSpPr>
          <p:cNvPr id="29" name="TextBox 29">
            <a:extLst>
              <a:ext uri="{FF2B5EF4-FFF2-40B4-BE49-F238E27FC236}">
                <a16:creationId xmlns:a16="http://schemas.microsoft.com/office/drawing/2014/main" id="{09FDB42D-05DB-A744-A1A0-5F5069EBA302}"/>
              </a:ext>
            </a:extLst>
          </p:cNvPr>
          <p:cNvSpPr txBox="1"/>
          <p:nvPr/>
        </p:nvSpPr>
        <p:spPr>
          <a:xfrm>
            <a:off x="10676239" y="6592851"/>
            <a:ext cx="7664805" cy="500906"/>
          </a:xfrm>
          <a:prstGeom prst="rect">
            <a:avLst/>
          </a:prstGeom>
        </p:spPr>
        <p:txBody>
          <a:bodyPr wrap="square" lIns="0" tIns="0" rIns="0" bIns="0" rtlCol="0" anchor="t">
            <a:spAutoFit/>
          </a:bodyPr>
          <a:lstStyle/>
          <a:p>
            <a:pPr algn="l">
              <a:lnSpc>
                <a:spcPts val="3779"/>
              </a:lnSpc>
            </a:pPr>
            <a:r>
              <a:rPr lang="zh-TW" altLang="en-US" sz="4000" b="1" dirty="0">
                <a:solidFill>
                  <a:srgbClr val="000000"/>
                </a:solidFill>
                <a:latin typeface="Inter Bold"/>
                <a:ea typeface="Inter Bold"/>
                <a:cs typeface="Inter Bold"/>
                <a:sym typeface="Inter Bold"/>
              </a:rPr>
              <a:t>買家防假票</a:t>
            </a:r>
            <a:endParaRPr lang="en-US" sz="4000" b="1" dirty="0">
              <a:solidFill>
                <a:srgbClr val="000000"/>
              </a:solidFill>
              <a:latin typeface="Inter Bold"/>
              <a:ea typeface="Inter Bold"/>
              <a:cs typeface="Inter Bold"/>
              <a:sym typeface="Inter Bold"/>
            </a:endParaRPr>
          </a:p>
        </p:txBody>
      </p:sp>
      <p:sp>
        <p:nvSpPr>
          <p:cNvPr id="30" name="TextBox 30">
            <a:extLst>
              <a:ext uri="{FF2B5EF4-FFF2-40B4-BE49-F238E27FC236}">
                <a16:creationId xmlns:a16="http://schemas.microsoft.com/office/drawing/2014/main" id="{C42C45D8-F6A2-C33F-915A-A7E9ED21A6AD}"/>
              </a:ext>
            </a:extLst>
          </p:cNvPr>
          <p:cNvSpPr txBox="1"/>
          <p:nvPr/>
        </p:nvSpPr>
        <p:spPr>
          <a:xfrm>
            <a:off x="1925690" y="3598164"/>
            <a:ext cx="6724626" cy="1221616"/>
          </a:xfrm>
          <a:prstGeom prst="rect">
            <a:avLst/>
          </a:prstGeom>
        </p:spPr>
        <p:txBody>
          <a:bodyPr lIns="0" tIns="0" rIns="0" bIns="0" rtlCol="0" anchor="t">
            <a:spAutoFit/>
          </a:bodyPr>
          <a:lstStyle/>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篩選條件快速找到票券</a:t>
            </a:r>
            <a:endParaRPr lang="en-US" altLang="zh-TW" sz="2800" dirty="0">
              <a:solidFill>
                <a:srgbClr val="000000"/>
              </a:solidFill>
              <a:latin typeface="Open Sans"/>
              <a:ea typeface="Open Sans"/>
              <a:cs typeface="Open Sans"/>
              <a:sym typeface="Open Sans"/>
            </a:endParaRPr>
          </a:p>
          <a:p>
            <a:pPr marL="342900" lvl="0" indent="-3429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專屬求票功能，設定釋出的門票通知</a:t>
            </a:r>
            <a:endParaRPr lang="en-US" sz="2800" dirty="0">
              <a:solidFill>
                <a:srgbClr val="000000"/>
              </a:solidFill>
              <a:latin typeface="Open Sans"/>
              <a:ea typeface="Open Sans"/>
              <a:cs typeface="Open Sans"/>
              <a:sym typeface="Open Sans"/>
            </a:endParaRPr>
          </a:p>
        </p:txBody>
      </p:sp>
      <p:sp>
        <p:nvSpPr>
          <p:cNvPr id="31" name="TextBox 31">
            <a:extLst>
              <a:ext uri="{FF2B5EF4-FFF2-40B4-BE49-F238E27FC236}">
                <a16:creationId xmlns:a16="http://schemas.microsoft.com/office/drawing/2014/main" id="{AE2AC6AC-CC74-F673-BB6C-5F2892142970}"/>
              </a:ext>
            </a:extLst>
          </p:cNvPr>
          <p:cNvSpPr txBox="1"/>
          <p:nvPr/>
        </p:nvSpPr>
        <p:spPr>
          <a:xfrm>
            <a:off x="1925690" y="7208103"/>
            <a:ext cx="6724626" cy="1867947"/>
          </a:xfrm>
          <a:prstGeom prst="rect">
            <a:avLst/>
          </a:prstGeom>
        </p:spPr>
        <p:txBody>
          <a:bodyPr lIns="0" tIns="0" rIns="0" bIns="0" rtlCol="0" anchor="t">
            <a:spAutoFit/>
          </a:bodyPr>
          <a:lstStyle/>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一站選購交通與住宿，享受行程規劃的便利性、懶人追星快速成行</a:t>
            </a:r>
            <a:endParaRPr lang="en-US" altLang="zh-TW" sz="2800" dirty="0">
              <a:solidFill>
                <a:srgbClr val="000000"/>
              </a:solidFill>
              <a:latin typeface="Open Sans"/>
              <a:ea typeface="Open Sans"/>
              <a:cs typeface="Open Sans"/>
              <a:sym typeface="Open Sans"/>
            </a:endParaRPr>
          </a:p>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加購正版官方支援演唱會周邊商品</a:t>
            </a:r>
            <a:endParaRPr lang="en-US" sz="2800" dirty="0">
              <a:solidFill>
                <a:srgbClr val="000000"/>
              </a:solidFill>
              <a:latin typeface="Open Sans"/>
              <a:ea typeface="Open Sans"/>
              <a:cs typeface="Open Sans"/>
              <a:sym typeface="Open Sans"/>
            </a:endParaRPr>
          </a:p>
        </p:txBody>
      </p:sp>
      <p:sp>
        <p:nvSpPr>
          <p:cNvPr id="32" name="TextBox 32">
            <a:extLst>
              <a:ext uri="{FF2B5EF4-FFF2-40B4-BE49-F238E27FC236}">
                <a16:creationId xmlns:a16="http://schemas.microsoft.com/office/drawing/2014/main" id="{B2C3BF9C-E032-05CF-1AA1-3252201BB09C}"/>
              </a:ext>
            </a:extLst>
          </p:cNvPr>
          <p:cNvSpPr txBox="1"/>
          <p:nvPr/>
        </p:nvSpPr>
        <p:spPr>
          <a:xfrm>
            <a:off x="10676240" y="7208103"/>
            <a:ext cx="5959941" cy="1221616"/>
          </a:xfrm>
          <a:prstGeom prst="rect">
            <a:avLst/>
          </a:prstGeom>
        </p:spPr>
        <p:txBody>
          <a:bodyPr wrap="square" lIns="0" tIns="0" rIns="0" bIns="0" rtlCol="0" anchor="t">
            <a:spAutoFit/>
          </a:bodyPr>
          <a:lstStyle/>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倘若票券無法順利入場</a:t>
            </a:r>
            <a:endParaRPr lang="en-US" altLang="zh-TW" sz="2800" dirty="0">
              <a:solidFill>
                <a:srgbClr val="000000"/>
              </a:solidFill>
              <a:latin typeface="Open Sans"/>
              <a:ea typeface="Open Sans"/>
              <a:cs typeface="Open Sans"/>
              <a:sym typeface="Open Sans"/>
            </a:endParaRPr>
          </a:p>
          <a:p>
            <a:pPr marL="457200" lvl="0" indent="-457200" algn="just">
              <a:lnSpc>
                <a:spcPct val="150000"/>
              </a:lnSpc>
              <a:buFont typeface="Arial" panose="020B0604020202020204" pitchFamily="34" charset="0"/>
              <a:buChar char="•"/>
            </a:pPr>
            <a:r>
              <a:rPr lang="zh-TW" altLang="en-US" sz="2800" dirty="0">
                <a:solidFill>
                  <a:srgbClr val="000000"/>
                </a:solidFill>
                <a:latin typeface="Open Sans"/>
                <a:ea typeface="Open Sans"/>
                <a:cs typeface="Open Sans"/>
                <a:sym typeface="Open Sans"/>
              </a:rPr>
              <a:t>啟用「票券無效機制」</a:t>
            </a:r>
            <a:endParaRPr lang="en-US" altLang="zh-TW" sz="2800" dirty="0">
              <a:solidFill>
                <a:srgbClr val="000000"/>
              </a:solidFill>
              <a:latin typeface="Open Sans"/>
              <a:ea typeface="Open Sans"/>
              <a:cs typeface="Open Sans"/>
              <a:sym typeface="Open Sans"/>
            </a:endParaRPr>
          </a:p>
        </p:txBody>
      </p:sp>
      <p:pic>
        <p:nvPicPr>
          <p:cNvPr id="37" name="圖片 36">
            <a:extLst>
              <a:ext uri="{FF2B5EF4-FFF2-40B4-BE49-F238E27FC236}">
                <a16:creationId xmlns:a16="http://schemas.microsoft.com/office/drawing/2014/main" id="{B994CBBB-CDC8-2C6F-0644-FC24EED6C8FE}"/>
              </a:ext>
            </a:extLst>
          </p:cNvPr>
          <p:cNvPicPr>
            <a:picLocks noChangeAspect="1"/>
          </p:cNvPicPr>
          <p:nvPr/>
        </p:nvPicPr>
        <p:blipFill>
          <a:blip r:embed="rId2">
            <a:extLst>
              <a:ext uri="{28A0092B-C50C-407E-A947-70E740481C1C}">
                <a14:useLocalDpi xmlns:a14="http://schemas.microsoft.com/office/drawing/2010/main" val="0"/>
              </a:ext>
            </a:extLst>
          </a:blip>
          <a:srcRect t="2011" b="2011"/>
          <a:stretch/>
        </p:blipFill>
        <p:spPr>
          <a:xfrm>
            <a:off x="10629217" y="542583"/>
            <a:ext cx="6394585" cy="50726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07357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2EF95-278D-CDAD-EC18-B7941A1719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116DEE9-6C1B-55D1-4E8F-BDAFCF3FB335}"/>
              </a:ext>
            </a:extLst>
          </p:cNvPr>
          <p:cNvGrpSpPr/>
          <p:nvPr/>
        </p:nvGrpSpPr>
        <p:grpSpPr>
          <a:xfrm>
            <a:off x="-1869822" y="471948"/>
            <a:ext cx="21996186" cy="10014154"/>
            <a:chOff x="0" y="-47625"/>
            <a:chExt cx="1170957" cy="454025"/>
          </a:xfrm>
        </p:grpSpPr>
        <p:sp>
          <p:nvSpPr>
            <p:cNvPr id="3" name="Freeform 3">
              <a:extLst>
                <a:ext uri="{FF2B5EF4-FFF2-40B4-BE49-F238E27FC236}">
                  <a16:creationId xmlns:a16="http://schemas.microsoft.com/office/drawing/2014/main" id="{96C58724-7857-17CA-2CBC-3243CB3E1F72}"/>
                </a:ext>
              </a:extLst>
            </p:cNvPr>
            <p:cNvSpPr/>
            <p:nvPr/>
          </p:nvSpPr>
          <p:spPr>
            <a:xfrm>
              <a:off x="0" y="-10761"/>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zh-TW" altLang="en-US" dirty="0"/>
            </a:p>
          </p:txBody>
        </p:sp>
        <p:sp>
          <p:nvSpPr>
            <p:cNvPr id="4" name="TextBox 4">
              <a:extLst>
                <a:ext uri="{FF2B5EF4-FFF2-40B4-BE49-F238E27FC236}">
                  <a16:creationId xmlns:a16="http://schemas.microsoft.com/office/drawing/2014/main" id="{F85A1E71-DB6F-BF8A-ED2D-602F8BD2986F}"/>
                </a:ext>
              </a:extLst>
            </p:cNvPr>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sp>
        <p:nvSpPr>
          <p:cNvPr id="5" name="TextBox 5">
            <a:extLst>
              <a:ext uri="{FF2B5EF4-FFF2-40B4-BE49-F238E27FC236}">
                <a16:creationId xmlns:a16="http://schemas.microsoft.com/office/drawing/2014/main" id="{6D7D3C89-B1AF-2379-C619-E21E790CB902}"/>
              </a:ext>
            </a:extLst>
          </p:cNvPr>
          <p:cNvSpPr txBox="1"/>
          <p:nvPr/>
        </p:nvSpPr>
        <p:spPr>
          <a:xfrm>
            <a:off x="6658173" y="352531"/>
            <a:ext cx="4971655" cy="997902"/>
          </a:xfrm>
          <a:prstGeom prst="rect">
            <a:avLst/>
          </a:prstGeom>
        </p:spPr>
        <p:txBody>
          <a:bodyPr wrap="square" lIns="0" tIns="0" rIns="0" bIns="0" rtlCol="0" anchor="t">
            <a:spAutoFit/>
          </a:bodyPr>
          <a:lstStyle/>
          <a:p>
            <a:pPr marL="0" lvl="0" indent="0" algn="ctr">
              <a:lnSpc>
                <a:spcPts val="8400"/>
              </a:lnSpc>
            </a:pPr>
            <a:r>
              <a:rPr lang="zh-TW" altLang="en-US" sz="6000" b="1" spc="300" dirty="0">
                <a:solidFill>
                  <a:srgbClr val="000000"/>
                </a:solidFill>
                <a:latin typeface="Helios Extended Bold"/>
                <a:ea typeface="Helios Extended Bold"/>
                <a:cs typeface="Helios Extended Bold"/>
                <a:sym typeface="Helios Extended Bold"/>
              </a:rPr>
              <a:t>防偽保護機制</a:t>
            </a:r>
            <a:endParaRPr lang="en-US" sz="6000" b="1" spc="300" dirty="0">
              <a:solidFill>
                <a:srgbClr val="000000"/>
              </a:solidFill>
              <a:latin typeface="Helios Extended Bold"/>
              <a:ea typeface="Helios Extended Bold"/>
              <a:cs typeface="Helios Extended Bold"/>
              <a:sym typeface="Helios Extended Bold"/>
            </a:endParaRPr>
          </a:p>
        </p:txBody>
      </p:sp>
      <p:grpSp>
        <p:nvGrpSpPr>
          <p:cNvPr id="9" name="Group 9">
            <a:extLst>
              <a:ext uri="{FF2B5EF4-FFF2-40B4-BE49-F238E27FC236}">
                <a16:creationId xmlns:a16="http://schemas.microsoft.com/office/drawing/2014/main" id="{74913A2B-E81B-F58E-8522-BE0C26E60F46}"/>
              </a:ext>
            </a:extLst>
          </p:cNvPr>
          <p:cNvGrpSpPr/>
          <p:nvPr/>
        </p:nvGrpSpPr>
        <p:grpSpPr>
          <a:xfrm>
            <a:off x="1028700" y="8995250"/>
            <a:ext cx="248490" cy="263050"/>
            <a:chOff x="0" y="-47625"/>
            <a:chExt cx="812800" cy="860425"/>
          </a:xfrm>
        </p:grpSpPr>
        <p:sp>
          <p:nvSpPr>
            <p:cNvPr id="10" name="Freeform 10">
              <a:extLst>
                <a:ext uri="{FF2B5EF4-FFF2-40B4-BE49-F238E27FC236}">
                  <a16:creationId xmlns:a16="http://schemas.microsoft.com/office/drawing/2014/main" id="{1DF0867A-F29D-B4E4-2262-A2E00A116E7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1" name="TextBox 11">
              <a:extLst>
                <a:ext uri="{FF2B5EF4-FFF2-40B4-BE49-F238E27FC236}">
                  <a16:creationId xmlns:a16="http://schemas.microsoft.com/office/drawing/2014/main" id="{FFE599A7-D1ED-A4AB-3891-2D555F77FE00}"/>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2" name="Group 12">
            <a:extLst>
              <a:ext uri="{FF2B5EF4-FFF2-40B4-BE49-F238E27FC236}">
                <a16:creationId xmlns:a16="http://schemas.microsoft.com/office/drawing/2014/main" id="{B4A20DE0-7C0B-7FDD-3C40-CB1AFAC1F872}"/>
              </a:ext>
            </a:extLst>
          </p:cNvPr>
          <p:cNvGrpSpPr/>
          <p:nvPr/>
        </p:nvGrpSpPr>
        <p:grpSpPr>
          <a:xfrm>
            <a:off x="17010810" y="1014140"/>
            <a:ext cx="248490" cy="263050"/>
            <a:chOff x="0" y="-47625"/>
            <a:chExt cx="812800" cy="860425"/>
          </a:xfrm>
        </p:grpSpPr>
        <p:sp>
          <p:nvSpPr>
            <p:cNvPr id="13" name="Freeform 13">
              <a:extLst>
                <a:ext uri="{FF2B5EF4-FFF2-40B4-BE49-F238E27FC236}">
                  <a16:creationId xmlns:a16="http://schemas.microsoft.com/office/drawing/2014/main" id="{957717CE-F0A2-9750-10F4-AE906DDAA7D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zh-TW" altLang="en-US"/>
            </a:p>
          </p:txBody>
        </p:sp>
        <p:sp>
          <p:nvSpPr>
            <p:cNvPr id="14" name="TextBox 14">
              <a:extLst>
                <a:ext uri="{FF2B5EF4-FFF2-40B4-BE49-F238E27FC236}">
                  <a16:creationId xmlns:a16="http://schemas.microsoft.com/office/drawing/2014/main" id="{FD06928F-5058-74DD-2E1F-38A7BBCA90BB}"/>
                </a:ext>
              </a:extLst>
            </p:cNvPr>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TextBox 6">
            <a:extLst>
              <a:ext uri="{FF2B5EF4-FFF2-40B4-BE49-F238E27FC236}">
                <a16:creationId xmlns:a16="http://schemas.microsoft.com/office/drawing/2014/main" id="{66B8C336-4B1A-59AF-FA16-F637B4BCE144}"/>
              </a:ext>
            </a:extLst>
          </p:cNvPr>
          <p:cNvSpPr txBox="1"/>
          <p:nvPr/>
        </p:nvSpPr>
        <p:spPr>
          <a:xfrm>
            <a:off x="1629180" y="3661301"/>
            <a:ext cx="4128718" cy="2453942"/>
          </a:xfrm>
          <a:prstGeom prst="rect">
            <a:avLst/>
          </a:prstGeom>
        </p:spPr>
        <p:txBody>
          <a:bodyPr wrap="square" lIns="0" tIns="0" rIns="0" bIns="0" rtlCol="0" anchor="t">
            <a:spAutoFit/>
          </a:bodyPr>
          <a:lstStyle/>
          <a:p>
            <a:pPr marL="514350" indent="-514350">
              <a:lnSpc>
                <a:spcPct val="200000"/>
              </a:lnSpc>
              <a:spcBef>
                <a:spcPct val="0"/>
              </a:spcBef>
              <a:buFont typeface="+mj-lt"/>
              <a:buAutoNum type="arabicPeriod"/>
            </a:pPr>
            <a:r>
              <a:rPr lang="zh-TW" altLang="en-US" sz="2800" b="1" spc="229" dirty="0">
                <a:latin typeface="+mj-ea"/>
                <a:ea typeface="+mj-ea"/>
                <a:cs typeface="Lato"/>
              </a:rPr>
              <a:t>防黃牛</a:t>
            </a:r>
            <a:r>
              <a:rPr lang="en-US" altLang="zh-TW" sz="2800" b="1" spc="229" dirty="0">
                <a:latin typeface="+mj-ea"/>
                <a:ea typeface="+mj-ea"/>
                <a:cs typeface="Lato"/>
              </a:rPr>
              <a:t>-</a:t>
            </a:r>
            <a:r>
              <a:rPr lang="zh-TW" altLang="en-US" sz="2800" b="1" spc="229" dirty="0">
                <a:latin typeface="+mj-ea"/>
                <a:ea typeface="+mj-ea"/>
                <a:cs typeface="Lato"/>
              </a:rPr>
              <a:t>固定售價</a:t>
            </a:r>
            <a:endParaRPr lang="en-US" altLang="zh-TW" sz="2800" b="1" spc="229" dirty="0">
              <a:latin typeface="+mj-ea"/>
              <a:ea typeface="+mj-ea"/>
              <a:cs typeface="Lato"/>
            </a:endParaRPr>
          </a:p>
          <a:p>
            <a:pPr marL="514350" lvl="0" indent="-514350">
              <a:lnSpc>
                <a:spcPct val="200000"/>
              </a:lnSpc>
              <a:spcBef>
                <a:spcPct val="0"/>
              </a:spcBef>
              <a:buFont typeface="+mj-lt"/>
              <a:buAutoNum type="arabicPeriod"/>
            </a:pPr>
            <a:r>
              <a:rPr lang="zh-TW" altLang="en-US" sz="2800" b="1" spc="229" dirty="0">
                <a:latin typeface="+mj-ea"/>
                <a:ea typeface="+mj-ea"/>
                <a:cs typeface="Lato"/>
              </a:rPr>
              <a:t>保證金機制</a:t>
            </a:r>
            <a:endParaRPr lang="en-US" altLang="zh-TW" sz="2800" b="1" spc="229" dirty="0">
              <a:latin typeface="+mj-ea"/>
              <a:ea typeface="+mj-ea"/>
              <a:cs typeface="Lato"/>
            </a:endParaRPr>
          </a:p>
          <a:p>
            <a:pPr marL="514350" indent="-514350">
              <a:lnSpc>
                <a:spcPct val="200000"/>
              </a:lnSpc>
              <a:spcBef>
                <a:spcPct val="0"/>
              </a:spcBef>
              <a:buFont typeface="+mj-lt"/>
              <a:buAutoNum type="arabicPeriod"/>
            </a:pPr>
            <a:r>
              <a:rPr lang="zh-TW" altLang="en-US" sz="2800" b="1" spc="229" dirty="0">
                <a:latin typeface="+mj-ea"/>
                <a:ea typeface="+mj-ea"/>
                <a:cs typeface="Lato"/>
              </a:rPr>
              <a:t>上架附官方購買證明</a:t>
            </a:r>
            <a:endParaRPr lang="en-US" altLang="zh-TW" sz="2800" b="1" spc="229" dirty="0">
              <a:latin typeface="+mj-ea"/>
              <a:ea typeface="+mj-ea"/>
              <a:cs typeface="Lato"/>
            </a:endParaRPr>
          </a:p>
        </p:txBody>
      </p:sp>
      <p:sp>
        <p:nvSpPr>
          <p:cNvPr id="7" name="TextBox 3">
            <a:extLst>
              <a:ext uri="{FF2B5EF4-FFF2-40B4-BE49-F238E27FC236}">
                <a16:creationId xmlns:a16="http://schemas.microsoft.com/office/drawing/2014/main" id="{25548586-B6F7-5BD8-6451-E0A2271EFBF8}"/>
              </a:ext>
            </a:extLst>
          </p:cNvPr>
          <p:cNvSpPr txBox="1"/>
          <p:nvPr/>
        </p:nvSpPr>
        <p:spPr>
          <a:xfrm>
            <a:off x="1305830" y="1748355"/>
            <a:ext cx="4775418" cy="1330557"/>
          </a:xfrm>
          <a:prstGeom prst="rect">
            <a:avLst/>
          </a:prstGeom>
        </p:spPr>
        <p:txBody>
          <a:bodyPr lIns="0" tIns="0" rIns="0" bIns="0" rtlCol="0" anchor="t">
            <a:spAutoFit/>
          </a:bodyPr>
          <a:lstStyle/>
          <a:p>
            <a:pPr marL="0" lvl="0" indent="0" algn="ctr">
              <a:lnSpc>
                <a:spcPts val="11200"/>
              </a:lnSpc>
            </a:pPr>
            <a:r>
              <a:rPr lang="zh-TW" altLang="en-US" sz="8000" b="1" spc="400" dirty="0">
                <a:solidFill>
                  <a:schemeClr val="tx1">
                    <a:lumMod val="65000"/>
                    <a:lumOff val="35000"/>
                  </a:schemeClr>
                </a:solidFill>
                <a:effectLst>
                  <a:outerShdw blurRad="38100" dist="38100" dir="2700000" algn="tl">
                    <a:srgbClr val="000000">
                      <a:alpha val="43137"/>
                    </a:srgbClr>
                  </a:outerShdw>
                </a:effectLst>
                <a:latin typeface="Helios Extended Bold"/>
                <a:ea typeface="Helios Extended Bold"/>
                <a:cs typeface="Helios Extended Bold"/>
                <a:sym typeface="Helios Extended Bold"/>
              </a:rPr>
              <a:t>賣家</a:t>
            </a:r>
            <a:endParaRPr lang="en-US" sz="8000" b="1" spc="400" dirty="0">
              <a:solidFill>
                <a:schemeClr val="tx1">
                  <a:lumMod val="65000"/>
                  <a:lumOff val="35000"/>
                </a:schemeClr>
              </a:solidFill>
              <a:effectLst>
                <a:outerShdw blurRad="38100" dist="38100" dir="2700000" algn="tl">
                  <a:srgbClr val="000000">
                    <a:alpha val="43137"/>
                  </a:srgbClr>
                </a:outerShdw>
              </a:effectLst>
              <a:latin typeface="Helios Extended Bold"/>
              <a:ea typeface="Helios Extended Bold"/>
              <a:cs typeface="Helios Extended Bold"/>
            </a:endParaRPr>
          </a:p>
        </p:txBody>
      </p:sp>
      <p:pic>
        <p:nvPicPr>
          <p:cNvPr id="26" name="圖片 25" descr="一張含有 圖形, 美工圖案, 螢幕擷取畫面, 平面設計 的圖片&#10;&#10;自動產生的描述">
            <a:extLst>
              <a:ext uri="{FF2B5EF4-FFF2-40B4-BE49-F238E27FC236}">
                <a16:creationId xmlns:a16="http://schemas.microsoft.com/office/drawing/2014/main" id="{AAE226FA-D517-CE57-76B7-2121C9445AF6}"/>
              </a:ext>
            </a:extLst>
          </p:cNvPr>
          <p:cNvPicPr>
            <a:picLocks noChangeAspect="1"/>
          </p:cNvPicPr>
          <p:nvPr/>
        </p:nvPicPr>
        <p:blipFill>
          <a:blip r:embed="rId2"/>
          <a:stretch>
            <a:fillRect/>
          </a:stretch>
        </p:blipFill>
        <p:spPr>
          <a:xfrm>
            <a:off x="7219003" y="2163520"/>
            <a:ext cx="3849994" cy="40215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TextBox 3">
            <a:extLst>
              <a:ext uri="{FF2B5EF4-FFF2-40B4-BE49-F238E27FC236}">
                <a16:creationId xmlns:a16="http://schemas.microsoft.com/office/drawing/2014/main" id="{4ECF3072-5338-301A-DA49-6224D3DD7C20}"/>
              </a:ext>
            </a:extLst>
          </p:cNvPr>
          <p:cNvSpPr txBox="1"/>
          <p:nvPr/>
        </p:nvSpPr>
        <p:spPr>
          <a:xfrm>
            <a:off x="12265748" y="1748355"/>
            <a:ext cx="4775418" cy="1330557"/>
          </a:xfrm>
          <a:prstGeom prst="rect">
            <a:avLst/>
          </a:prstGeom>
        </p:spPr>
        <p:txBody>
          <a:bodyPr lIns="0" tIns="0" rIns="0" bIns="0" rtlCol="0" anchor="t">
            <a:spAutoFit/>
          </a:bodyPr>
          <a:lstStyle/>
          <a:p>
            <a:pPr marL="0" lvl="0" indent="0" algn="ctr">
              <a:lnSpc>
                <a:spcPts val="11200"/>
              </a:lnSpc>
            </a:pPr>
            <a:r>
              <a:rPr lang="zh-TW" altLang="en-US" sz="8000" b="1" spc="400" dirty="0">
                <a:solidFill>
                  <a:schemeClr val="tx1">
                    <a:lumMod val="65000"/>
                    <a:lumOff val="35000"/>
                  </a:schemeClr>
                </a:solidFill>
                <a:effectLst>
                  <a:outerShdw blurRad="38100" dist="38100" dir="2700000" algn="tl">
                    <a:srgbClr val="000000">
                      <a:alpha val="43137"/>
                    </a:srgbClr>
                  </a:outerShdw>
                </a:effectLst>
                <a:latin typeface="Helios Extended Bold"/>
                <a:ea typeface="Helios Extended Bold"/>
                <a:cs typeface="Helios Extended Bold"/>
                <a:sym typeface="Helios Extended Bold"/>
              </a:rPr>
              <a:t>買家</a:t>
            </a:r>
            <a:endParaRPr lang="en-US" sz="8000" b="1" spc="400" dirty="0">
              <a:solidFill>
                <a:schemeClr val="tx1">
                  <a:lumMod val="65000"/>
                  <a:lumOff val="35000"/>
                </a:schemeClr>
              </a:solidFill>
              <a:effectLst>
                <a:outerShdw blurRad="38100" dist="38100" dir="2700000" algn="tl">
                  <a:srgbClr val="000000">
                    <a:alpha val="43137"/>
                  </a:srgbClr>
                </a:outerShdw>
              </a:effectLst>
              <a:latin typeface="Helios Extended Bold"/>
              <a:ea typeface="Helios Extended Bold"/>
              <a:cs typeface="Helios Extended Bold"/>
            </a:endParaRPr>
          </a:p>
        </p:txBody>
      </p:sp>
      <p:sp>
        <p:nvSpPr>
          <p:cNvPr id="8" name="TextBox 6">
            <a:extLst>
              <a:ext uri="{FF2B5EF4-FFF2-40B4-BE49-F238E27FC236}">
                <a16:creationId xmlns:a16="http://schemas.microsoft.com/office/drawing/2014/main" id="{06D54F35-CCB6-17F7-10CF-20C5DE9CD394}"/>
              </a:ext>
            </a:extLst>
          </p:cNvPr>
          <p:cNvSpPr txBox="1"/>
          <p:nvPr/>
        </p:nvSpPr>
        <p:spPr>
          <a:xfrm>
            <a:off x="12530104" y="3246057"/>
            <a:ext cx="5220094" cy="3317511"/>
          </a:xfrm>
          <a:prstGeom prst="rect">
            <a:avLst/>
          </a:prstGeom>
        </p:spPr>
        <p:txBody>
          <a:bodyPr wrap="square" lIns="0" tIns="0" rIns="0" bIns="0" rtlCol="0" anchor="t">
            <a:spAutoFit/>
          </a:bodyPr>
          <a:lstStyle/>
          <a:p>
            <a:pPr marL="514350" indent="-514350">
              <a:lnSpc>
                <a:spcPct val="200000"/>
              </a:lnSpc>
              <a:spcBef>
                <a:spcPct val="0"/>
              </a:spcBef>
              <a:buFont typeface="+mj-lt"/>
              <a:buAutoNum type="arabicPeriod"/>
            </a:pPr>
            <a:r>
              <a:rPr lang="zh-TW" altLang="en-US" sz="2800" b="1" spc="229" dirty="0">
                <a:latin typeface="+mj-ea"/>
                <a:ea typeface="+mj-ea"/>
                <a:cs typeface="Lato"/>
              </a:rPr>
              <a:t>防黃牛</a:t>
            </a:r>
            <a:r>
              <a:rPr lang="en-US" altLang="zh-TW" sz="2800" b="1" spc="229" dirty="0">
                <a:latin typeface="+mj-ea"/>
                <a:ea typeface="+mj-ea"/>
                <a:cs typeface="Lato"/>
              </a:rPr>
              <a:t>-</a:t>
            </a:r>
            <a:r>
              <a:rPr lang="zh-TW" altLang="en-US" sz="2800" b="1" spc="229" dirty="0">
                <a:latin typeface="+mj-ea"/>
                <a:ea typeface="+mj-ea"/>
                <a:cs typeface="Lato"/>
              </a:rPr>
              <a:t>禁止再轉售</a:t>
            </a:r>
            <a:endParaRPr lang="en-US" altLang="zh-TW" sz="2800" b="1" spc="229" dirty="0">
              <a:latin typeface="+mj-ea"/>
              <a:ea typeface="+mj-ea"/>
              <a:cs typeface="Lato"/>
            </a:endParaRPr>
          </a:p>
          <a:p>
            <a:pPr marL="514350" indent="-514350">
              <a:lnSpc>
                <a:spcPct val="200000"/>
              </a:lnSpc>
              <a:spcBef>
                <a:spcPct val="0"/>
              </a:spcBef>
              <a:buFont typeface="+mj-lt"/>
              <a:buAutoNum type="arabicPeriod"/>
            </a:pPr>
            <a:r>
              <a:rPr lang="zh-TW" altLang="en-US" sz="2800" b="1" spc="229" dirty="0">
                <a:latin typeface="+mj-ea"/>
                <a:ea typeface="+mj-ea"/>
                <a:cs typeface="Lato"/>
              </a:rPr>
              <a:t>無效票券退款機制</a:t>
            </a:r>
            <a:endParaRPr lang="en-US" altLang="zh-TW" sz="2800" b="1" spc="229" dirty="0">
              <a:latin typeface="+mj-ea"/>
              <a:ea typeface="+mj-ea"/>
              <a:cs typeface="Lato"/>
            </a:endParaRPr>
          </a:p>
          <a:p>
            <a:pPr marL="457200" indent="-457200">
              <a:lnSpc>
                <a:spcPct val="200000"/>
              </a:lnSpc>
              <a:spcBef>
                <a:spcPct val="0"/>
              </a:spcBef>
              <a:buFont typeface="Arial" panose="020B0604020202020204" pitchFamily="34" charset="0"/>
              <a:buChar char="•"/>
            </a:pPr>
            <a:r>
              <a:rPr lang="zh-TW" altLang="en-US" sz="2800" b="1" spc="229" dirty="0">
                <a:latin typeface="+mj-ea"/>
                <a:ea typeface="+mj-ea"/>
                <a:cs typeface="Lato"/>
              </a:rPr>
              <a:t>通過平台啟動退款，專人協助開立無效證明，完成退款</a:t>
            </a:r>
            <a:endParaRPr lang="en-US" altLang="zh-TW" sz="2800" b="1" spc="229" dirty="0">
              <a:latin typeface="+mj-ea"/>
              <a:ea typeface="+mj-ea"/>
              <a:cs typeface="Lato"/>
            </a:endParaRPr>
          </a:p>
        </p:txBody>
      </p:sp>
      <p:sp>
        <p:nvSpPr>
          <p:cNvPr id="15" name="TextBox 15">
            <a:extLst>
              <a:ext uri="{FF2B5EF4-FFF2-40B4-BE49-F238E27FC236}">
                <a16:creationId xmlns:a16="http://schemas.microsoft.com/office/drawing/2014/main" id="{5BD35778-DF5E-2D19-B2E2-A129325B2198}"/>
              </a:ext>
            </a:extLst>
          </p:cNvPr>
          <p:cNvSpPr txBox="1"/>
          <p:nvPr/>
        </p:nvSpPr>
        <p:spPr>
          <a:xfrm>
            <a:off x="1564734" y="6730713"/>
            <a:ext cx="15158533" cy="1938992"/>
          </a:xfrm>
          <a:prstGeom prst="rect">
            <a:avLst/>
          </a:prstGeom>
        </p:spPr>
        <p:txBody>
          <a:bodyPr wrap="square" lIns="0" tIns="0" rIns="0" bIns="0" rtlCol="0" anchor="t">
            <a:spAutoFit/>
          </a:bodyPr>
          <a:lstStyle/>
          <a:p>
            <a:pPr algn="ctr">
              <a:lnSpc>
                <a:spcPts val="8400"/>
              </a:lnSpc>
            </a:pPr>
            <a:r>
              <a:rPr lang="zh-TW" altLang="en-US" sz="6000" b="1" spc="300" dirty="0">
                <a:solidFill>
                  <a:srgbClr val="FF0000"/>
                </a:solidFill>
                <a:latin typeface="Helios Extended Bold"/>
                <a:ea typeface="Helios Extended Bold"/>
                <a:cs typeface="Helios Extended Bold"/>
              </a:rPr>
              <a:t>零容忍政策</a:t>
            </a:r>
          </a:p>
          <a:p>
            <a:pPr algn="ctr"/>
            <a:r>
              <a:rPr lang="zh-TW" altLang="en-US" sz="2800" b="1" u="sng" spc="300" dirty="0">
                <a:solidFill>
                  <a:schemeClr val="accent2">
                    <a:lumMod val="75000"/>
                  </a:schemeClr>
                </a:solidFill>
                <a:latin typeface="Helios Extended Bold"/>
                <a:ea typeface="Helios Extended Bold"/>
                <a:cs typeface="Helios Extended Bold"/>
              </a:rPr>
              <a:t>查實假票或黃牛行為，帳號將被永久停用，維護平台公平性與信任度。</a:t>
            </a:r>
          </a:p>
          <a:p>
            <a:pPr algn="ctr"/>
            <a:r>
              <a:rPr lang="zh-TW" altLang="en-US" sz="2800" b="1" u="sng" spc="300" dirty="0">
                <a:solidFill>
                  <a:schemeClr val="accent2">
                    <a:lumMod val="75000"/>
                  </a:schemeClr>
                </a:solidFill>
                <a:latin typeface="Helios Extended Bold"/>
                <a:ea typeface="Helios Extended Bold"/>
                <a:cs typeface="Helios Extended Bold"/>
              </a:rPr>
              <a:t>保證金機制，從根源杜絕黃牛入侵平台的可能性，同時保障無效票務造成的買家損失。</a:t>
            </a:r>
            <a:endParaRPr lang="en-US" sz="2800" b="1" u="sng" spc="300" dirty="0">
              <a:solidFill>
                <a:schemeClr val="accent2">
                  <a:lumMod val="75000"/>
                </a:schemeClr>
              </a:solidFill>
              <a:latin typeface="Helios Extended Bold"/>
              <a:ea typeface="Helios Extended Bold"/>
              <a:cs typeface="Helios Extended Bold"/>
            </a:endParaRPr>
          </a:p>
        </p:txBody>
      </p:sp>
    </p:spTree>
    <p:extLst>
      <p:ext uri="{BB962C8B-B14F-4D97-AF65-F5344CB8AC3E}">
        <p14:creationId xmlns:p14="http://schemas.microsoft.com/office/powerpoint/2010/main" val="1190186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64229"/>
            <a:ext cx="18288000" cy="3422771"/>
            <a:chOff x="0" y="0"/>
            <a:chExt cx="4816593" cy="901471"/>
          </a:xfrm>
        </p:grpSpPr>
        <p:sp>
          <p:nvSpPr>
            <p:cNvPr id="3" name="Freeform 3"/>
            <p:cNvSpPr/>
            <p:nvPr/>
          </p:nvSpPr>
          <p:spPr>
            <a:xfrm>
              <a:off x="0" y="0"/>
              <a:ext cx="4816592" cy="901471"/>
            </a:xfrm>
            <a:custGeom>
              <a:avLst/>
              <a:gdLst/>
              <a:ahLst/>
              <a:cxnLst/>
              <a:rect l="l" t="t" r="r" b="b"/>
              <a:pathLst>
                <a:path w="4816592" h="901471">
                  <a:moveTo>
                    <a:pt x="0" y="0"/>
                  </a:moveTo>
                  <a:lnTo>
                    <a:pt x="4816592" y="0"/>
                  </a:lnTo>
                  <a:lnTo>
                    <a:pt x="4816592" y="901471"/>
                  </a:lnTo>
                  <a:lnTo>
                    <a:pt x="0" y="901471"/>
                  </a:lnTo>
                  <a:close/>
                </a:path>
              </a:pathLst>
            </a:custGeom>
            <a:solidFill>
              <a:srgbClr val="F6F6F6"/>
            </a:solidFill>
          </p:spPr>
          <p:txBody>
            <a:bodyPr/>
            <a:lstStyle/>
            <a:p>
              <a:endParaRPr lang="zh-TW" altLang="en-US"/>
            </a:p>
          </p:txBody>
        </p:sp>
        <p:sp>
          <p:nvSpPr>
            <p:cNvPr id="4" name="TextBox 4"/>
            <p:cNvSpPr txBox="1"/>
            <p:nvPr/>
          </p:nvSpPr>
          <p:spPr>
            <a:xfrm>
              <a:off x="0" y="-47625"/>
              <a:ext cx="4816593" cy="949096"/>
            </a:xfrm>
            <a:prstGeom prst="rect">
              <a:avLst/>
            </a:prstGeom>
          </p:spPr>
          <p:txBody>
            <a:bodyPr lIns="50800" tIns="50800" rIns="50800" bIns="50800" rtlCol="0" anchor="ctr"/>
            <a:lstStyle/>
            <a:p>
              <a:pPr algn="ctr">
                <a:lnSpc>
                  <a:spcPts val="2479"/>
                </a:lnSpc>
              </a:pPr>
              <a:endParaRPr/>
            </a:p>
          </p:txBody>
        </p:sp>
      </p:grpSp>
      <p:grpSp>
        <p:nvGrpSpPr>
          <p:cNvPr id="5" name="Group 5"/>
          <p:cNvGrpSpPr/>
          <p:nvPr/>
        </p:nvGrpSpPr>
        <p:grpSpPr>
          <a:xfrm>
            <a:off x="839945" y="3807603"/>
            <a:ext cx="5433248" cy="5685099"/>
            <a:chOff x="0" y="0"/>
            <a:chExt cx="812800" cy="1017520"/>
          </a:xfrm>
        </p:grpSpPr>
        <p:sp>
          <p:nvSpPr>
            <p:cNvPr id="6" name="Freeform 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7" name="TextBox 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45" name="Group 45"/>
          <p:cNvGrpSpPr/>
          <p:nvPr/>
        </p:nvGrpSpPr>
        <p:grpSpPr>
          <a:xfrm>
            <a:off x="12013024" y="3833980"/>
            <a:ext cx="5433248" cy="5658722"/>
            <a:chOff x="0" y="0"/>
            <a:chExt cx="812800" cy="1017520"/>
          </a:xfrm>
        </p:grpSpPr>
        <p:sp>
          <p:nvSpPr>
            <p:cNvPr id="46" name="Freeform 46"/>
            <p:cNvSpPr/>
            <p:nvPr/>
          </p:nvSpPr>
          <p:spPr>
            <a:xfrm>
              <a:off x="0" y="0"/>
              <a:ext cx="812800" cy="1017520"/>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47" name="TextBox 47"/>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grpSp>
        <p:nvGrpSpPr>
          <p:cNvPr id="65" name="Group 65"/>
          <p:cNvGrpSpPr/>
          <p:nvPr/>
        </p:nvGrpSpPr>
        <p:grpSpPr>
          <a:xfrm>
            <a:off x="0" y="457494"/>
            <a:ext cx="18288000" cy="1495425"/>
            <a:chOff x="0" y="0"/>
            <a:chExt cx="4816593" cy="393857"/>
          </a:xfrm>
        </p:grpSpPr>
        <p:sp>
          <p:nvSpPr>
            <p:cNvPr id="66" name="Freeform 66"/>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7726D"/>
            </a:solidFill>
          </p:spPr>
          <p:txBody>
            <a:bodyPr/>
            <a:lstStyle/>
            <a:p>
              <a:endParaRPr lang="zh-TW" altLang="en-US"/>
            </a:p>
          </p:txBody>
        </p:sp>
        <p:sp>
          <p:nvSpPr>
            <p:cNvPr id="67" name="TextBox 67"/>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70" name="TextBox 70"/>
          <p:cNvSpPr txBox="1"/>
          <p:nvPr/>
        </p:nvSpPr>
        <p:spPr>
          <a:xfrm>
            <a:off x="1488561" y="7083990"/>
            <a:ext cx="4118431" cy="1190967"/>
          </a:xfrm>
          <a:prstGeom prst="rect">
            <a:avLst/>
          </a:prstGeom>
        </p:spPr>
        <p:txBody>
          <a:bodyPr lIns="0" tIns="0" rIns="0" bIns="0" rtlCol="0" anchor="t">
            <a:spAutoFit/>
          </a:bodyPr>
          <a:lstStyle/>
          <a:p>
            <a:pPr marL="342900" lvl="0" indent="-342900" algn="ctr">
              <a:lnSpc>
                <a:spcPts val="3189"/>
              </a:lnSpc>
              <a:buFont typeface="Arial"/>
              <a:buChar char="•"/>
            </a:pPr>
            <a:r>
              <a:rPr lang="zh-TW" altLang="en-US" sz="2150" b="1" err="1">
                <a:solidFill>
                  <a:srgbClr val="000000"/>
                </a:solidFill>
                <a:latin typeface="Open Sans Medium"/>
                <a:ea typeface="Open Sans Medium"/>
                <a:cs typeface="Open Sans Medium"/>
              </a:rPr>
              <a:t>供應方（轉讓者</a:t>
            </a:r>
            <a:r>
              <a:rPr lang="en-US" sz="2150" b="1">
                <a:solidFill>
                  <a:srgbClr val="000000"/>
                </a:solidFill>
                <a:latin typeface="Open Sans Medium"/>
                <a:ea typeface="Open Sans Medium"/>
                <a:cs typeface="Open Sans Medium"/>
              </a:rPr>
              <a:t>）</a:t>
            </a:r>
            <a:endParaRPr lang="zh-TW" altLang="en-US">
              <a:cs typeface="Calibri"/>
            </a:endParaRPr>
          </a:p>
          <a:p>
            <a:pPr marL="342900" indent="-342900" algn="ctr">
              <a:lnSpc>
                <a:spcPts val="3189"/>
              </a:lnSpc>
              <a:buFont typeface="Arial"/>
              <a:buChar char="•"/>
            </a:pPr>
            <a:r>
              <a:rPr lang="zh-TW" altLang="en-US" sz="2150" b="1">
                <a:solidFill>
                  <a:srgbClr val="000000"/>
                </a:solidFill>
                <a:latin typeface="Open Sans Medium"/>
                <a:ea typeface="Open Sans Medium"/>
                <a:cs typeface="Open Sans Medium"/>
              </a:rPr>
              <a:t>需求方（接收者</a:t>
            </a:r>
            <a:r>
              <a:rPr lang="en-US" sz="2150" b="1">
                <a:solidFill>
                  <a:srgbClr val="000000"/>
                </a:solidFill>
                <a:latin typeface="Open Sans Medium"/>
                <a:ea typeface="Open Sans Medium"/>
                <a:cs typeface="Open Sans Medium"/>
              </a:rPr>
              <a:t>）</a:t>
            </a:r>
          </a:p>
          <a:p>
            <a:pPr marL="342900" indent="-342900" algn="ctr">
              <a:lnSpc>
                <a:spcPts val="3189"/>
              </a:lnSpc>
              <a:buFont typeface="Arial"/>
              <a:buChar char="•"/>
            </a:pPr>
            <a:r>
              <a:rPr lang="zh-TW" altLang="en-US" sz="2150" b="1">
                <a:solidFill>
                  <a:srgbClr val="000000"/>
                </a:solidFill>
                <a:latin typeface="Open Sans Medium"/>
                <a:ea typeface="Open Sans Medium"/>
                <a:cs typeface="Open Sans Medium"/>
              </a:rPr>
              <a:t>平台管理者</a:t>
            </a:r>
            <a:endParaRPr lang="en-US" sz="2150" b="1">
              <a:solidFill>
                <a:srgbClr val="000000"/>
              </a:solidFill>
              <a:latin typeface="Open Sans Medium"/>
              <a:ea typeface="Open Sans Medium"/>
              <a:cs typeface="Open Sans Medium"/>
            </a:endParaRPr>
          </a:p>
        </p:txBody>
      </p:sp>
      <p:sp>
        <p:nvSpPr>
          <p:cNvPr id="74" name="TextBox 74"/>
          <p:cNvSpPr txBox="1"/>
          <p:nvPr/>
        </p:nvSpPr>
        <p:spPr>
          <a:xfrm>
            <a:off x="12644056" y="7083989"/>
            <a:ext cx="4118431" cy="1978025"/>
          </a:xfrm>
          <a:prstGeom prst="rect">
            <a:avLst/>
          </a:prstGeom>
        </p:spPr>
        <p:txBody>
          <a:bodyPr lIns="0" tIns="0" rIns="0" bIns="0" rtlCol="0" anchor="t">
            <a:spAutoFit/>
          </a:bodyPr>
          <a:lstStyle/>
          <a:p>
            <a:pPr marL="0" lvl="0" indent="0" algn="ctr">
              <a:lnSpc>
                <a:spcPts val="3189"/>
              </a:lnSpc>
            </a:pPr>
            <a:r>
              <a:rPr lang="en-US" sz="2199" b="1">
                <a:solidFill>
                  <a:srgbClr val="000000"/>
                </a:solidFill>
                <a:latin typeface="Open Sans Medium"/>
                <a:ea typeface="Open Sans Medium"/>
                <a:cs typeface="Open Sans Medium"/>
                <a:sym typeface="Open Sans Medium"/>
              </a:rPr>
              <a:t>I've been thoroughly impressed with the exceptional level of service and creativity they bring to the table.</a:t>
            </a:r>
          </a:p>
        </p:txBody>
      </p:sp>
      <p:sp>
        <p:nvSpPr>
          <p:cNvPr id="75" name="TextBox 75"/>
          <p:cNvSpPr txBox="1"/>
          <p:nvPr/>
        </p:nvSpPr>
        <p:spPr>
          <a:xfrm>
            <a:off x="839945" y="755626"/>
            <a:ext cx="8147912" cy="994410"/>
          </a:xfrm>
          <a:prstGeom prst="rect">
            <a:avLst/>
          </a:prstGeom>
        </p:spPr>
        <p:txBody>
          <a:bodyPr lIns="0" tIns="0" rIns="0" bIns="0" rtlCol="0" anchor="t">
            <a:spAutoFit/>
          </a:bodyPr>
          <a:lstStyle/>
          <a:p>
            <a:pPr algn="l">
              <a:lnSpc>
                <a:spcPts val="7559"/>
              </a:lnSpc>
            </a:pPr>
            <a:r>
              <a:rPr lang="zh-TW" altLang="en-US" sz="7200" b="1">
                <a:solidFill>
                  <a:srgbClr val="FFFFFF"/>
                </a:solidFill>
                <a:latin typeface="Inter Bold"/>
                <a:ea typeface="Inter Bold"/>
                <a:cs typeface="Inter Bold"/>
              </a:rPr>
              <a:t>核心互動</a:t>
            </a:r>
            <a:endParaRPr lang="en-US" sz="7200" b="1">
              <a:solidFill>
                <a:srgbClr val="FFFFFF"/>
              </a:solidFill>
              <a:latin typeface="Inter Bold"/>
              <a:ea typeface="Inter Bold"/>
              <a:cs typeface="Inter Bold"/>
            </a:endParaRPr>
          </a:p>
        </p:txBody>
      </p:sp>
      <p:grpSp>
        <p:nvGrpSpPr>
          <p:cNvPr id="80" name="Group 5">
            <a:extLst>
              <a:ext uri="{FF2B5EF4-FFF2-40B4-BE49-F238E27FC236}">
                <a16:creationId xmlns:a16="http://schemas.microsoft.com/office/drawing/2014/main" id="{82BB254D-2BCE-27B2-E89B-D980B6B43BB6}"/>
              </a:ext>
            </a:extLst>
          </p:cNvPr>
          <p:cNvGrpSpPr/>
          <p:nvPr/>
        </p:nvGrpSpPr>
        <p:grpSpPr>
          <a:xfrm>
            <a:off x="6431850" y="3827134"/>
            <a:ext cx="9811819" cy="5797452"/>
            <a:chOff x="-655023" y="-47487"/>
            <a:chExt cx="1467823" cy="1065007"/>
          </a:xfrm>
        </p:grpSpPr>
        <p:sp>
          <p:nvSpPr>
            <p:cNvPr id="81" name="Freeform 6">
              <a:extLst>
                <a:ext uri="{FF2B5EF4-FFF2-40B4-BE49-F238E27FC236}">
                  <a16:creationId xmlns:a16="http://schemas.microsoft.com/office/drawing/2014/main" id="{9068D7B6-177C-D2F4-76E4-ADDFA08C82A9}"/>
                </a:ext>
              </a:extLst>
            </p:cNvPr>
            <p:cNvSpPr/>
            <p:nvPr/>
          </p:nvSpPr>
          <p:spPr>
            <a:xfrm>
              <a:off x="-655023" y="-47487"/>
              <a:ext cx="812800" cy="1044978"/>
            </a:xfrm>
            <a:custGeom>
              <a:avLst/>
              <a:gdLst/>
              <a:ahLst/>
              <a:cxn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p:spPr>
          <p:txBody>
            <a:bodyPr/>
            <a:lstStyle/>
            <a:p>
              <a:endParaRPr lang="zh-TW" altLang="en-US"/>
            </a:p>
          </p:txBody>
        </p:sp>
        <p:sp>
          <p:nvSpPr>
            <p:cNvPr id="82" name="TextBox 7">
              <a:extLst>
                <a:ext uri="{FF2B5EF4-FFF2-40B4-BE49-F238E27FC236}">
                  <a16:creationId xmlns:a16="http://schemas.microsoft.com/office/drawing/2014/main" id="{F197636F-035D-FD94-2E5F-18F49BF7B212}"/>
                </a:ext>
              </a:extLst>
            </p:cNvPr>
            <p:cNvSpPr txBox="1"/>
            <p:nvPr/>
          </p:nvSpPr>
          <p:spPr>
            <a:xfrm>
              <a:off x="0" y="-38100"/>
              <a:ext cx="812800" cy="1055620"/>
            </a:xfrm>
            <a:prstGeom prst="rect">
              <a:avLst/>
            </a:prstGeom>
          </p:spPr>
          <p:txBody>
            <a:bodyPr lIns="50800" tIns="50800" rIns="50800" bIns="50800" rtlCol="0" anchor="ctr"/>
            <a:lstStyle/>
            <a:p>
              <a:pPr algn="ctr">
                <a:lnSpc>
                  <a:spcPts val="2901"/>
                </a:lnSpc>
              </a:pPr>
              <a:endParaRPr/>
            </a:p>
          </p:txBody>
        </p:sp>
      </p:grpSp>
      <p:sp>
        <p:nvSpPr>
          <p:cNvPr id="86" name="TextBox 74">
            <a:extLst>
              <a:ext uri="{FF2B5EF4-FFF2-40B4-BE49-F238E27FC236}">
                <a16:creationId xmlns:a16="http://schemas.microsoft.com/office/drawing/2014/main" id="{894C2EA5-2F8B-BB78-9AC2-6C232634712F}"/>
              </a:ext>
            </a:extLst>
          </p:cNvPr>
          <p:cNvSpPr txBox="1"/>
          <p:nvPr/>
        </p:nvSpPr>
        <p:spPr>
          <a:xfrm>
            <a:off x="7087317" y="7083988"/>
            <a:ext cx="4118431" cy="781304"/>
          </a:xfrm>
          <a:prstGeom prst="rect">
            <a:avLst/>
          </a:prstGeom>
        </p:spPr>
        <p:txBody>
          <a:bodyPr lIns="0" tIns="0" rIns="0" bIns="0" rtlCol="0" anchor="t">
            <a:spAutoFit/>
          </a:bodyPr>
          <a:lstStyle/>
          <a:p>
            <a:pPr marL="0" lvl="0" indent="0" algn="ctr">
              <a:lnSpc>
                <a:spcPts val="3189"/>
              </a:lnSpc>
            </a:pPr>
            <a:r>
              <a:rPr lang="zh-TW" altLang="en-US" sz="2150" b="1">
                <a:solidFill>
                  <a:srgbClr val="000000"/>
                </a:solidFill>
                <a:latin typeface="Open Sans Medium"/>
                <a:ea typeface="Open Sans Medium"/>
                <a:cs typeface="Open Sans Medium"/>
              </a:rPr>
              <a:t>具交易保障機制的票務及旅行套票系統</a:t>
            </a:r>
            <a:endParaRPr lang="en-US" sz="2150" b="1">
              <a:solidFill>
                <a:srgbClr val="000000"/>
              </a:solidFill>
              <a:latin typeface="Open Sans Medium"/>
              <a:ea typeface="Open Sans Medium"/>
              <a:cs typeface="Open Sans Medium"/>
            </a:endParaRPr>
          </a:p>
        </p:txBody>
      </p:sp>
      <p:pic>
        <p:nvPicPr>
          <p:cNvPr id="8" name="圖片 7" descr="一張含有 圓形, 圖形, 美工圖案, 平面設計 的圖片&#10;&#10;自動產生的描述">
            <a:extLst>
              <a:ext uri="{FF2B5EF4-FFF2-40B4-BE49-F238E27FC236}">
                <a16:creationId xmlns:a16="http://schemas.microsoft.com/office/drawing/2014/main" id="{FD6842C4-E8E7-188B-CFF4-2B4F9A97FA94}"/>
              </a:ext>
            </a:extLst>
          </p:cNvPr>
          <p:cNvPicPr>
            <a:picLocks noChangeAspect="1"/>
          </p:cNvPicPr>
          <p:nvPr/>
        </p:nvPicPr>
        <p:blipFill>
          <a:blip r:embed="rId2"/>
          <a:stretch>
            <a:fillRect/>
          </a:stretch>
        </p:blipFill>
        <p:spPr>
          <a:xfrm>
            <a:off x="7699130" y="2230315"/>
            <a:ext cx="1286022" cy="1289539"/>
          </a:xfrm>
          <a:prstGeom prst="rect">
            <a:avLst/>
          </a:prstGeom>
        </p:spPr>
      </p:pic>
      <p:pic>
        <p:nvPicPr>
          <p:cNvPr id="13" name="圖片 12" descr="一張含有 螢幕擷取畫面, 圖形, 美工圖案, 設計 的圖片&#10;&#10;自動產生的描述">
            <a:extLst>
              <a:ext uri="{FF2B5EF4-FFF2-40B4-BE49-F238E27FC236}">
                <a16:creationId xmlns:a16="http://schemas.microsoft.com/office/drawing/2014/main" id="{DA0FDAEF-C42C-0D58-3BE0-04FE8D81952B}"/>
              </a:ext>
            </a:extLst>
          </p:cNvPr>
          <p:cNvPicPr>
            <a:picLocks noChangeAspect="1"/>
          </p:cNvPicPr>
          <p:nvPr/>
        </p:nvPicPr>
        <p:blipFill>
          <a:blip r:embed="rId3"/>
          <a:stretch>
            <a:fillRect/>
          </a:stretch>
        </p:blipFill>
        <p:spPr>
          <a:xfrm>
            <a:off x="13097608" y="2230316"/>
            <a:ext cx="1286022" cy="1289539"/>
          </a:xfrm>
          <a:prstGeom prst="rect">
            <a:avLst/>
          </a:prstGeom>
        </p:spPr>
      </p:pic>
      <p:sp>
        <p:nvSpPr>
          <p:cNvPr id="16" name="TextBox 70">
            <a:extLst>
              <a:ext uri="{FF2B5EF4-FFF2-40B4-BE49-F238E27FC236}">
                <a16:creationId xmlns:a16="http://schemas.microsoft.com/office/drawing/2014/main" id="{6AEA6880-39C9-0CFE-CEC3-23E036853B82}"/>
              </a:ext>
            </a:extLst>
          </p:cNvPr>
          <p:cNvSpPr txBox="1"/>
          <p:nvPr/>
        </p:nvSpPr>
        <p:spPr>
          <a:xfrm>
            <a:off x="3628561" y="2885543"/>
            <a:ext cx="1322478" cy="410369"/>
          </a:xfrm>
          <a:prstGeom prst="rect">
            <a:avLst/>
          </a:prstGeom>
        </p:spPr>
        <p:txBody>
          <a:bodyPr wrap="square" lIns="0" tIns="0" rIns="0" bIns="0" rtlCol="0" anchor="t">
            <a:spAutoFit/>
          </a:bodyPr>
          <a:lstStyle/>
          <a:p>
            <a:pPr marL="0" lvl="0" indent="0">
              <a:lnSpc>
                <a:spcPts val="3189"/>
              </a:lnSpc>
            </a:pPr>
            <a:r>
              <a:rPr lang="zh-TW" altLang="en-US" sz="3200" b="1">
                <a:latin typeface="Microsoft JhengHei"/>
                <a:ea typeface="Microsoft JhengHei"/>
              </a:rPr>
              <a:t>使用者</a:t>
            </a:r>
          </a:p>
        </p:txBody>
      </p:sp>
      <p:pic>
        <p:nvPicPr>
          <p:cNvPr id="18" name="圖片 17" descr="一張含有 美工圖案, 圖形, 動畫, 圖解 的圖片&#10;&#10;自動產生的描述">
            <a:extLst>
              <a:ext uri="{FF2B5EF4-FFF2-40B4-BE49-F238E27FC236}">
                <a16:creationId xmlns:a16="http://schemas.microsoft.com/office/drawing/2014/main" id="{FD501515-0948-C53F-55F4-C8FAFF43B183}"/>
              </a:ext>
            </a:extLst>
          </p:cNvPr>
          <p:cNvPicPr>
            <a:picLocks noChangeAspect="1"/>
          </p:cNvPicPr>
          <p:nvPr/>
        </p:nvPicPr>
        <p:blipFill>
          <a:blip r:embed="rId4"/>
          <a:stretch>
            <a:fillRect/>
          </a:stretch>
        </p:blipFill>
        <p:spPr>
          <a:xfrm>
            <a:off x="2137161" y="2242232"/>
            <a:ext cx="1282679" cy="1277767"/>
          </a:xfrm>
          <a:prstGeom prst="rect">
            <a:avLst/>
          </a:prstGeom>
        </p:spPr>
      </p:pic>
      <p:sp>
        <p:nvSpPr>
          <p:cNvPr id="9" name="TextBox 70">
            <a:extLst>
              <a:ext uri="{FF2B5EF4-FFF2-40B4-BE49-F238E27FC236}">
                <a16:creationId xmlns:a16="http://schemas.microsoft.com/office/drawing/2014/main" id="{A64A27E6-D3F6-7DAF-85A4-5167FF0A17DF}"/>
              </a:ext>
            </a:extLst>
          </p:cNvPr>
          <p:cNvSpPr txBox="1"/>
          <p:nvPr/>
        </p:nvSpPr>
        <p:spPr>
          <a:xfrm>
            <a:off x="9141337" y="2885543"/>
            <a:ext cx="1647793" cy="410369"/>
          </a:xfrm>
          <a:prstGeom prst="rect">
            <a:avLst/>
          </a:prstGeom>
        </p:spPr>
        <p:txBody>
          <a:bodyPr wrap="square" lIns="0" tIns="0" rIns="0" bIns="0" rtlCol="0" anchor="t">
            <a:spAutoFit/>
          </a:bodyPr>
          <a:lstStyle/>
          <a:p>
            <a:pPr marL="0" lvl="0" indent="0">
              <a:lnSpc>
                <a:spcPts val="3189"/>
              </a:lnSpc>
            </a:pPr>
            <a:r>
              <a:rPr lang="zh-TW" altLang="en-US" sz="3200" b="1">
                <a:latin typeface="Microsoft JhengHei"/>
                <a:ea typeface="Microsoft JhengHei"/>
              </a:rPr>
              <a:t>價值單元</a:t>
            </a:r>
          </a:p>
        </p:txBody>
      </p:sp>
      <p:sp>
        <p:nvSpPr>
          <p:cNvPr id="10" name="TextBox 70">
            <a:extLst>
              <a:ext uri="{FF2B5EF4-FFF2-40B4-BE49-F238E27FC236}">
                <a16:creationId xmlns:a16="http://schemas.microsoft.com/office/drawing/2014/main" id="{7210BC12-A6EA-013D-0064-28074CFD785C}"/>
              </a:ext>
            </a:extLst>
          </p:cNvPr>
          <p:cNvSpPr txBox="1"/>
          <p:nvPr/>
        </p:nvSpPr>
        <p:spPr>
          <a:xfrm>
            <a:off x="14592566" y="2867956"/>
            <a:ext cx="1647793" cy="410369"/>
          </a:xfrm>
          <a:prstGeom prst="rect">
            <a:avLst/>
          </a:prstGeom>
        </p:spPr>
        <p:txBody>
          <a:bodyPr wrap="square" lIns="0" tIns="0" rIns="0" bIns="0" rtlCol="0" anchor="t">
            <a:spAutoFit/>
          </a:bodyPr>
          <a:lstStyle/>
          <a:p>
            <a:pPr marL="0" lvl="0" indent="0">
              <a:lnSpc>
                <a:spcPts val="3189"/>
              </a:lnSpc>
            </a:pPr>
            <a:r>
              <a:rPr lang="zh-TW" altLang="en-US" sz="3200" b="1">
                <a:latin typeface="Microsoft JhengHei"/>
                <a:ea typeface="Microsoft JhengHei"/>
              </a:rPr>
              <a:t>篩選機制</a:t>
            </a:r>
          </a:p>
        </p:txBody>
      </p:sp>
    </p:spTree>
    <p:extLst>
      <p:ext uri="{BB962C8B-B14F-4D97-AF65-F5344CB8AC3E}">
        <p14:creationId xmlns:p14="http://schemas.microsoft.com/office/powerpoint/2010/main" val="517533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2705</Words>
  <Application>Microsoft Office PowerPoint</Application>
  <PresentationFormat>自訂</PresentationFormat>
  <Paragraphs>346</Paragraphs>
  <Slides>36</Slides>
  <Notes>0</Notes>
  <HiddenSlides>0</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36</vt:i4>
      </vt:variant>
    </vt:vector>
  </HeadingPairs>
  <TitlesOfParts>
    <vt:vector size="54" baseType="lpstr">
      <vt:lpstr>Inter Bold</vt:lpstr>
      <vt:lpstr>Open Sans Medium</vt:lpstr>
      <vt:lpstr>Helios Extended Bold</vt:lpstr>
      <vt:lpstr>微軟正黑體</vt:lpstr>
      <vt:lpstr>Open Sans Bold</vt:lpstr>
      <vt:lpstr>Lato</vt:lpstr>
      <vt:lpstr>Wingdings</vt:lpstr>
      <vt:lpstr>Montserrat Semi-Bold</vt:lpstr>
      <vt:lpstr>Inter Ultra-Bold</vt:lpstr>
      <vt:lpstr>Heebo Bold</vt:lpstr>
      <vt:lpstr>TT Backwards Bold</vt:lpstr>
      <vt:lpstr>Open Sans</vt:lpstr>
      <vt:lpstr>Open Sans Semi-Bold</vt:lpstr>
      <vt:lpstr>Inter Medium</vt:lpstr>
      <vt:lpstr>Calibri</vt:lpstr>
      <vt:lpstr>Arial</vt:lpstr>
      <vt:lpstr>微軟正黑體</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Grey Modern Business Research Proposal Presentation</dc:title>
  <cp:lastModifiedBy>190498 lily</cp:lastModifiedBy>
  <cp:revision>53</cp:revision>
  <dcterms:created xsi:type="dcterms:W3CDTF">2006-08-16T00:00:00Z</dcterms:created>
  <dcterms:modified xsi:type="dcterms:W3CDTF">2024-12-12T15:21:29Z</dcterms:modified>
  <dc:identifier>DAGY8thiwz8</dc:identifier>
</cp:coreProperties>
</file>